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30"/>
  </p:notesMasterIdLst>
  <p:handoutMasterIdLst>
    <p:handoutMasterId r:id="rId31"/>
  </p:handoutMasterIdLst>
  <p:sldIdLst>
    <p:sldId id="376" r:id="rId2"/>
    <p:sldId id="544" r:id="rId3"/>
    <p:sldId id="557" r:id="rId4"/>
    <p:sldId id="422" r:id="rId5"/>
    <p:sldId id="558" r:id="rId6"/>
    <p:sldId id="559" r:id="rId7"/>
    <p:sldId id="560" r:id="rId8"/>
    <p:sldId id="563" r:id="rId9"/>
    <p:sldId id="562" r:id="rId10"/>
    <p:sldId id="564" r:id="rId11"/>
    <p:sldId id="565" r:id="rId12"/>
    <p:sldId id="566" r:id="rId13"/>
    <p:sldId id="567" r:id="rId14"/>
    <p:sldId id="568" r:id="rId15"/>
    <p:sldId id="569" r:id="rId16"/>
    <p:sldId id="572" r:id="rId17"/>
    <p:sldId id="571" r:id="rId18"/>
    <p:sldId id="570" r:id="rId19"/>
    <p:sldId id="395" r:id="rId20"/>
    <p:sldId id="462" r:id="rId21"/>
    <p:sldId id="539" r:id="rId22"/>
    <p:sldId id="540" r:id="rId23"/>
    <p:sldId id="400" r:id="rId24"/>
    <p:sldId id="573" r:id="rId25"/>
    <p:sldId id="476" r:id="rId26"/>
    <p:sldId id="574" r:id="rId27"/>
    <p:sldId id="542" r:id="rId28"/>
    <p:sldId id="532" r:id="rId29"/>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0499" autoAdjust="0"/>
  </p:normalViewPr>
  <p:slideViewPr>
    <p:cSldViewPr>
      <p:cViewPr varScale="1">
        <p:scale>
          <a:sx n="53" d="100"/>
          <a:sy n="53" d="100"/>
        </p:scale>
        <p:origin x="11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2" y="-1472"/>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So we just covered the Factory Method design pattern, which encapsulates object creation code into a method that you can override to create the concrete products that you want. We will now look at another creational pattern called the Abstract Factory design pattern that does object creation in another way.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1A132-4250-E163-E47C-3C553659D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4FB6C-E130-FC6D-4979-E405DE033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85F32-F5FA-75C0-2558-3599774E1366}"/>
              </a:ext>
            </a:extLst>
          </p:cNvPr>
          <p:cNvSpPr>
            <a:spLocks noGrp="1"/>
          </p:cNvSpPr>
          <p:nvPr>
            <p:ph type="body" idx="1"/>
          </p:nvPr>
        </p:nvSpPr>
        <p:spPr/>
        <p:txBody>
          <a:bodyPr/>
          <a:lstStyle/>
          <a:p>
            <a:r>
              <a:rPr lang="en-US" dirty="0"/>
              <a:t>Our new class looks like this. Both || dough and sauce are now classes instead of strings, and these are actually abstract base classes for different types of dough and sauce subclasses. Similarly, we have a || list of Toppings, and Topping is a base class for anything that qualifies as a topping, such as cheese, pepperoni or beef. Finally, we have now made the || prepare() method abstract, so our Pizza subclasses have to define their own versions. All the other methods like bake(), cut() and box() remain unchanged.</a:t>
            </a:r>
          </a:p>
        </p:txBody>
      </p:sp>
      <p:sp>
        <p:nvSpPr>
          <p:cNvPr id="4" name="Slide Number Placeholder 3">
            <a:extLst>
              <a:ext uri="{FF2B5EF4-FFF2-40B4-BE49-F238E27FC236}">
                <a16:creationId xmlns:a16="http://schemas.microsoft.com/office/drawing/2014/main" id="{18EC0AFB-84F0-EC80-D507-EDD1EE462F9E}"/>
              </a:ext>
            </a:extLst>
          </p:cNvPr>
          <p:cNvSpPr>
            <a:spLocks noGrp="1"/>
          </p:cNvSpPr>
          <p:nvPr>
            <p:ph type="sldNum" sz="quarter" idx="10"/>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2329370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239B4-BE82-A57B-6DC2-288D974C6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93626-C226-9626-DD2B-76DF84BBB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D9C56-7B5A-A81E-D599-D0021C77AC44}"/>
              </a:ext>
            </a:extLst>
          </p:cNvPr>
          <p:cNvSpPr>
            <a:spLocks noGrp="1"/>
          </p:cNvSpPr>
          <p:nvPr>
            <p:ph type="body" idx="1"/>
          </p:nvPr>
        </p:nvSpPr>
        <p:spPr/>
        <p:txBody>
          <a:bodyPr/>
          <a:lstStyle/>
          <a:p>
            <a:r>
              <a:rPr lang="en-US" dirty="0"/>
              <a:t>OK, so how do we create all of these different ingredient objects? What we do is create a factory class, and each regional shop will have their own type of factory that creates ingredients from the region. To do so, we define an interface for all ingredient factories, like || this. This interface contains declarations for methods that create all the region-specific ingredients, such as dough, sauce or cheese. If, for example, New York and Chicago pizzas use different types of onions, we would have a </a:t>
            </a:r>
            <a:r>
              <a:rPr lang="en-US" dirty="0" err="1"/>
              <a:t>createOnion</a:t>
            </a:r>
            <a:r>
              <a:rPr lang="en-US" dirty="0"/>
              <a:t>() method as well.</a:t>
            </a:r>
          </a:p>
        </p:txBody>
      </p:sp>
      <p:sp>
        <p:nvSpPr>
          <p:cNvPr id="4" name="Slide Number Placeholder 3">
            <a:extLst>
              <a:ext uri="{FF2B5EF4-FFF2-40B4-BE49-F238E27FC236}">
                <a16:creationId xmlns:a16="http://schemas.microsoft.com/office/drawing/2014/main" id="{384C4E36-906B-D303-92B6-D3B2C7712D33}"/>
              </a:ext>
            </a:extLst>
          </p:cNvPr>
          <p:cNvSpPr>
            <a:spLocks noGrp="1"/>
          </p:cNvSpPr>
          <p:nvPr>
            <p:ph type="sldNum" sz="quarter" idx="10"/>
          </p:nvPr>
        </p:nvSpPr>
        <p:spPr/>
        <p:txBody>
          <a:bodyPr/>
          <a:lstStyle/>
          <a:p>
            <a:pPr>
              <a:defRPr/>
            </a:pPr>
            <a:fld id="{85BE48BE-2610-4179-8375-2EFA24D7155E}" type="slidenum">
              <a:rPr lang="en-GB" smtClean="0"/>
              <a:pPr>
                <a:defRPr/>
              </a:pPr>
              <a:t>11</a:t>
            </a:fld>
            <a:endParaRPr lang="en-GB"/>
          </a:p>
        </p:txBody>
      </p:sp>
    </p:spTree>
    <p:extLst>
      <p:ext uri="{BB962C8B-B14F-4D97-AF65-F5344CB8AC3E}">
        <p14:creationId xmlns:p14="http://schemas.microsoft.com/office/powerpoint/2010/main" val="161373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FDE25-D630-7511-5435-452A0C834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1DFD1-B168-B815-B1D0-FF2DDC3FCD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784FC-3321-E69A-E746-A2119391C782}"/>
              </a:ext>
            </a:extLst>
          </p:cNvPr>
          <p:cNvSpPr>
            <a:spLocks noGrp="1"/>
          </p:cNvSpPr>
          <p:nvPr>
            <p:ph type="body" idx="1"/>
          </p:nvPr>
        </p:nvSpPr>
        <p:spPr/>
        <p:txBody>
          <a:bodyPr/>
          <a:lstStyle/>
          <a:p>
            <a:r>
              <a:rPr lang="en-US" dirty="0"/>
              <a:t>The next step is to create the different ingredient factories to return the correct type of ingredients. Here is our </a:t>
            </a:r>
            <a:r>
              <a:rPr lang="en-US" dirty="0" err="1"/>
              <a:t>NYPizzaingredientFactory</a:t>
            </a:r>
            <a:r>
              <a:rPr lang="en-US" dirty="0"/>
              <a:t>, which || implements the </a:t>
            </a:r>
            <a:r>
              <a:rPr lang="en-US" dirty="0" err="1"/>
              <a:t>IngredientFactory</a:t>
            </a:r>
            <a:r>
              <a:rPr lang="en-US" dirty="0"/>
              <a:t> interface. Since New York style pizzas have thin crust, marinara sauce and Reggiano cheese, our </a:t>
            </a:r>
            <a:r>
              <a:rPr lang="en-US" dirty="0" err="1"/>
              <a:t>NYPizzaIngredientFactory</a:t>
            </a:r>
            <a:r>
              <a:rPr lang="en-US" dirty="0"/>
              <a:t> returns those types of dough, sauce and cheese. Our </a:t>
            </a:r>
            <a:r>
              <a:rPr lang="en-US" dirty="0" err="1"/>
              <a:t>ChicagoIngredientFactory</a:t>
            </a:r>
            <a:r>
              <a:rPr lang="en-US" dirty="0"/>
              <a:t> would instead return thick crust dough, tomato plum sauce and mozzarella cheese since that’s what Chicago style pizzas use.</a:t>
            </a:r>
          </a:p>
        </p:txBody>
      </p:sp>
      <p:sp>
        <p:nvSpPr>
          <p:cNvPr id="4" name="Slide Number Placeholder 3">
            <a:extLst>
              <a:ext uri="{FF2B5EF4-FFF2-40B4-BE49-F238E27FC236}">
                <a16:creationId xmlns:a16="http://schemas.microsoft.com/office/drawing/2014/main" id="{FD2986C1-1C1E-2F61-4917-BD60F6F4ACD0}"/>
              </a:ext>
            </a:extLst>
          </p:cNvPr>
          <p:cNvSpPr>
            <a:spLocks noGrp="1"/>
          </p:cNvSpPr>
          <p:nvPr>
            <p:ph type="sldNum" sz="quarter" idx="10"/>
          </p:nvPr>
        </p:nvSpPr>
        <p:spPr/>
        <p:txBody>
          <a:bodyPr/>
          <a:lstStyle/>
          <a:p>
            <a:pPr>
              <a:defRPr/>
            </a:pPr>
            <a:fld id="{85BE48BE-2610-4179-8375-2EFA24D7155E}" type="slidenum">
              <a:rPr lang="en-GB" smtClean="0"/>
              <a:pPr>
                <a:defRPr/>
              </a:pPr>
              <a:t>12</a:t>
            </a:fld>
            <a:endParaRPr lang="en-GB"/>
          </a:p>
        </p:txBody>
      </p:sp>
    </p:spTree>
    <p:extLst>
      <p:ext uri="{BB962C8B-B14F-4D97-AF65-F5344CB8AC3E}">
        <p14:creationId xmlns:p14="http://schemas.microsoft.com/office/powerpoint/2010/main" val="4194898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E7C16-1334-848F-DAC5-83B394AC5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703465-FE15-4EBD-4575-30FD4FE9A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2A5C1-D5D6-C0AB-850F-1093B53FB5C8}"/>
              </a:ext>
            </a:extLst>
          </p:cNvPr>
          <p:cNvSpPr>
            <a:spLocks noGrp="1"/>
          </p:cNvSpPr>
          <p:nvPr>
            <p:ph type="body" idx="1"/>
          </p:nvPr>
        </p:nvSpPr>
        <p:spPr/>
        <p:txBody>
          <a:bodyPr/>
          <a:lstStyle/>
          <a:p>
            <a:r>
              <a:rPr lang="en-US" dirty="0"/>
              <a:t>Now that we have set up all the pizza factories, it’s time to finally make a pizza. Let’s make a new type of pizza called a Meat Lover’s Pizza, which has cheese, beef and pepperoni as toppings. We are going to use the dough, sauce and cheese of the specific region, but let’s assume that beef and pepperoni does not differ by region and are the same everywhere. To start, we || declare our </a:t>
            </a:r>
            <a:r>
              <a:rPr lang="en-US" dirty="0" err="1"/>
              <a:t>MeatLoversPizza</a:t>
            </a:r>
            <a:r>
              <a:rPr lang="en-US" dirty="0"/>
              <a:t> class that inherits from the Pizza abstract base class. Next, we are going to give it a || reference to a </a:t>
            </a:r>
            <a:r>
              <a:rPr lang="en-US" dirty="0" err="1"/>
              <a:t>PizzaIngredientFactory</a:t>
            </a:r>
            <a:r>
              <a:rPr lang="en-US" dirty="0"/>
              <a:t> so that the pizza knows where to get its ingredients, and we will initialize this factory using the argument of the constructor.</a:t>
            </a:r>
          </a:p>
        </p:txBody>
      </p:sp>
      <p:sp>
        <p:nvSpPr>
          <p:cNvPr id="4" name="Slide Number Placeholder 3">
            <a:extLst>
              <a:ext uri="{FF2B5EF4-FFF2-40B4-BE49-F238E27FC236}">
                <a16:creationId xmlns:a16="http://schemas.microsoft.com/office/drawing/2014/main" id="{89962496-C57C-D626-BAF7-BF5A52BC8A6C}"/>
              </a:ext>
            </a:extLst>
          </p:cNvPr>
          <p:cNvSpPr>
            <a:spLocks noGrp="1"/>
          </p:cNvSpPr>
          <p:nvPr>
            <p:ph type="sldNum" sz="quarter" idx="10"/>
          </p:nvPr>
        </p:nvSpPr>
        <p:spPr/>
        <p:txBody>
          <a:bodyPr/>
          <a:lstStyle/>
          <a:p>
            <a:pPr>
              <a:defRPr/>
            </a:pPr>
            <a:fld id="{85BE48BE-2610-4179-8375-2EFA24D7155E}" type="slidenum">
              <a:rPr lang="en-GB" smtClean="0"/>
              <a:pPr>
                <a:defRPr/>
              </a:pPr>
              <a:t>13</a:t>
            </a:fld>
            <a:endParaRPr lang="en-GB"/>
          </a:p>
        </p:txBody>
      </p:sp>
    </p:spTree>
    <p:extLst>
      <p:ext uri="{BB962C8B-B14F-4D97-AF65-F5344CB8AC3E}">
        <p14:creationId xmlns:p14="http://schemas.microsoft.com/office/powerpoint/2010/main" val="36193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FB1FA-A2E7-5C08-8816-1CE625183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7D966-4695-A077-B7A3-89AF6BA7B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7FACD-B861-9162-1E8B-10D3D90AF56C}"/>
              </a:ext>
            </a:extLst>
          </p:cNvPr>
          <p:cNvSpPr>
            <a:spLocks noGrp="1"/>
          </p:cNvSpPr>
          <p:nvPr>
            <p:ph type="body" idx="1"/>
          </p:nvPr>
        </p:nvSpPr>
        <p:spPr/>
        <p:txBody>
          <a:bodyPr/>
          <a:lstStyle/>
          <a:p>
            <a:r>
              <a:rPr lang="en-US" dirty="0"/>
              <a:t>Preparing the Meat Lover’s Pizza is done in the prepare() method. Now that prepare() is an abstract method in the Pizza base class, we must || override it. Then we will go through the process of preparing the pizza by grabbing all the ingredients from our factory. For the dough and sauce, we will get them from calling the || </a:t>
            </a:r>
            <a:r>
              <a:rPr lang="en-US" dirty="0" err="1"/>
              <a:t>createDough</a:t>
            </a:r>
            <a:r>
              <a:rPr lang="en-US" dirty="0"/>
              <a:t>() and </a:t>
            </a:r>
            <a:r>
              <a:rPr lang="en-US" dirty="0" err="1"/>
              <a:t>createSauce</a:t>
            </a:r>
            <a:r>
              <a:rPr lang="en-US" dirty="0"/>
              <a:t>() methods in our </a:t>
            </a:r>
            <a:r>
              <a:rPr lang="en-US" dirty="0" err="1"/>
              <a:t>ingredientFactory</a:t>
            </a:r>
            <a:r>
              <a:rPr lang="en-US" dirty="0"/>
              <a:t>, respectively, since these are specific to the region. Next, let’s handle the toppings. Since the cheese is region-specific, we || get it from our factory. But since beef and pepperoni are the same everywhere, we can just || create it here without going through our factory. Note that the Cheese base class, the Beef class and the Pepperoni class all inherit from the Topping base class so that we can put it in our Toppings list.</a:t>
            </a:r>
          </a:p>
        </p:txBody>
      </p:sp>
      <p:sp>
        <p:nvSpPr>
          <p:cNvPr id="4" name="Slide Number Placeholder 3">
            <a:extLst>
              <a:ext uri="{FF2B5EF4-FFF2-40B4-BE49-F238E27FC236}">
                <a16:creationId xmlns:a16="http://schemas.microsoft.com/office/drawing/2014/main" id="{7EDDEDC4-55AC-8B2C-4ED0-C621E0A938B1}"/>
              </a:ext>
            </a:extLst>
          </p:cNvPr>
          <p:cNvSpPr>
            <a:spLocks noGrp="1"/>
          </p:cNvSpPr>
          <p:nvPr>
            <p:ph type="sldNum" sz="quarter" idx="10"/>
          </p:nvPr>
        </p:nvSpPr>
        <p:spPr/>
        <p:txBody>
          <a:bodyPr/>
          <a:lstStyle/>
          <a:p>
            <a:pPr>
              <a:defRPr/>
            </a:pPr>
            <a:fld id="{85BE48BE-2610-4179-8375-2EFA24D7155E}" type="slidenum">
              <a:rPr lang="en-GB" smtClean="0"/>
              <a:pPr>
                <a:defRPr/>
              </a:pPr>
              <a:t>14</a:t>
            </a:fld>
            <a:endParaRPr lang="en-GB"/>
          </a:p>
        </p:txBody>
      </p:sp>
    </p:spTree>
    <p:extLst>
      <p:ext uri="{BB962C8B-B14F-4D97-AF65-F5344CB8AC3E}">
        <p14:creationId xmlns:p14="http://schemas.microsoft.com/office/powerpoint/2010/main" val="35400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AA98C-F510-930D-0C38-5C1F0FDE3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5925A-2B9D-1A3D-8BB5-0109CD55A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A7044-996F-FAA5-F846-099070271F27}"/>
              </a:ext>
            </a:extLst>
          </p:cNvPr>
          <p:cNvSpPr>
            <a:spLocks noGrp="1"/>
          </p:cNvSpPr>
          <p:nvPr>
            <p:ph type="body" idx="1"/>
          </p:nvPr>
        </p:nvSpPr>
        <p:spPr/>
        <p:txBody>
          <a:bodyPr/>
          <a:lstStyle/>
          <a:p>
            <a:r>
              <a:rPr lang="en-US" dirty="0"/>
              <a:t>Now, let’s see how we go about actually ordering a pizza from a store. || Here is our New York style pizza store with its parameterized </a:t>
            </a:r>
            <a:r>
              <a:rPr lang="en-US" dirty="0" err="1"/>
              <a:t>createPizza</a:t>
            </a:r>
            <a:r>
              <a:rPr lang="en-US" dirty="0"/>
              <a:t>() method. Since this is a New York store, we || instantiate a </a:t>
            </a:r>
            <a:r>
              <a:rPr lang="en-US" dirty="0" err="1"/>
              <a:t>NYPizzaIngredientFactory</a:t>
            </a:r>
            <a:r>
              <a:rPr lang="en-US" dirty="0"/>
              <a:t> for it to use while creating pizzas. If we now want a Meat Lover’s Pizza, we will create a New York style version by || passing in the factory as the argument for the constructor of </a:t>
            </a:r>
            <a:r>
              <a:rPr lang="en-US" dirty="0" err="1"/>
              <a:t>MeatLoversPizza</a:t>
            </a:r>
            <a:r>
              <a:rPr lang="en-US" dirty="0"/>
              <a:t>. At this stage, we can also give the || pizza a proper name, so this is a nice yummy New York Style Meat Lovers Pizza. We can do the same thing for other pizzas like cheese or Hawaiian.</a:t>
            </a:r>
          </a:p>
        </p:txBody>
      </p:sp>
      <p:sp>
        <p:nvSpPr>
          <p:cNvPr id="4" name="Slide Number Placeholder 3">
            <a:extLst>
              <a:ext uri="{FF2B5EF4-FFF2-40B4-BE49-F238E27FC236}">
                <a16:creationId xmlns:a16="http://schemas.microsoft.com/office/drawing/2014/main" id="{AADB2943-E761-835A-C28A-BE849C3DD4BC}"/>
              </a:ext>
            </a:extLst>
          </p:cNvPr>
          <p:cNvSpPr>
            <a:spLocks noGrp="1"/>
          </p:cNvSpPr>
          <p:nvPr>
            <p:ph type="sldNum" sz="quarter" idx="10"/>
          </p:nvPr>
        </p:nvSpPr>
        <p:spPr/>
        <p:txBody>
          <a:bodyPr/>
          <a:lstStyle/>
          <a:p>
            <a:pPr>
              <a:defRPr/>
            </a:pPr>
            <a:fld id="{85BE48BE-2610-4179-8375-2EFA24D7155E}" type="slidenum">
              <a:rPr lang="en-GB" smtClean="0"/>
              <a:pPr>
                <a:defRPr/>
              </a:pPr>
              <a:t>15</a:t>
            </a:fld>
            <a:endParaRPr lang="en-GB"/>
          </a:p>
        </p:txBody>
      </p:sp>
    </p:spTree>
    <p:extLst>
      <p:ext uri="{BB962C8B-B14F-4D97-AF65-F5344CB8AC3E}">
        <p14:creationId xmlns:p14="http://schemas.microsoft.com/office/powerpoint/2010/main" val="3438035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Finally, this is how use our system. We || create a new </a:t>
            </a:r>
            <a:r>
              <a:rPr lang="en-US" dirty="0" err="1"/>
              <a:t>New</a:t>
            </a:r>
            <a:r>
              <a:rPr lang="en-US" dirty="0"/>
              <a:t> York style pizza store and order a Meat Lover’s Pizza from it. The </a:t>
            </a:r>
            <a:r>
              <a:rPr lang="en-US" dirty="0" err="1"/>
              <a:t>orderPizza</a:t>
            </a:r>
            <a:r>
              <a:rPr lang="en-US" dirty="0"/>
              <a:t>() method will call || </a:t>
            </a:r>
            <a:r>
              <a:rPr lang="en-US" dirty="0" err="1"/>
              <a:t>createPizza</a:t>
            </a:r>
            <a:r>
              <a:rPr lang="en-US" dirty="0"/>
              <a:t>(), which creates the proper types of pizza using the regional factory. Then, </a:t>
            </a:r>
            <a:r>
              <a:rPr lang="en-US" dirty="0" err="1"/>
              <a:t>orderPizza</a:t>
            </a:r>
            <a:r>
              <a:rPr lang="en-US" dirty="0"/>
              <a:t>() will prepare the pizza by calling the pizza’s || prepare() method, which will use the </a:t>
            </a:r>
            <a:r>
              <a:rPr lang="en-US" dirty="0" err="1"/>
              <a:t>NYIngredientFactory</a:t>
            </a:r>
            <a:r>
              <a:rPr lang="en-US" dirty="0"/>
              <a:t> to create regional-specific ingredients such as the dough, sauce and cheese, but generic ingredients like beef and pepperoni don’t have to use the factory.</a:t>
            </a:r>
          </a:p>
          <a:p>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16</a:t>
            </a:fld>
            <a:endParaRPr lang="en-GB"/>
          </a:p>
        </p:txBody>
      </p:sp>
    </p:spTree>
    <p:extLst>
      <p:ext uri="{BB962C8B-B14F-4D97-AF65-F5344CB8AC3E}">
        <p14:creationId xmlns:p14="http://schemas.microsoft.com/office/powerpoint/2010/main" val="3757423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0298C-048A-C110-6873-773143197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AAEE2-C26B-8326-1273-716C4A6A6D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B9010-1078-8671-84AD-9ADA1D60BDD5}"/>
              </a:ext>
            </a:extLst>
          </p:cNvPr>
          <p:cNvSpPr>
            <a:spLocks noGrp="1"/>
          </p:cNvSpPr>
          <p:nvPr>
            <p:ph type="body" idx="1"/>
          </p:nvPr>
        </p:nvSpPr>
        <p:spPr/>
        <p:txBody>
          <a:bodyPr/>
          <a:lstStyle/>
          <a:p>
            <a:r>
              <a:rPr lang="en-US" dirty="0"/>
              <a:t>After preparing the pizza, </a:t>
            </a:r>
            <a:r>
              <a:rPr lang="en-US" dirty="0" err="1"/>
              <a:t>orderPizza</a:t>
            </a:r>
            <a:r>
              <a:rPr lang="en-US" dirty="0"/>
              <a:t>() will complete process by calling bake(), cut() and box(). And there you have it, a nice fresh Meat Lover’s pizza in New York style.</a:t>
            </a:r>
          </a:p>
        </p:txBody>
      </p:sp>
      <p:sp>
        <p:nvSpPr>
          <p:cNvPr id="4" name="Slide Number Placeholder 3">
            <a:extLst>
              <a:ext uri="{FF2B5EF4-FFF2-40B4-BE49-F238E27FC236}">
                <a16:creationId xmlns:a16="http://schemas.microsoft.com/office/drawing/2014/main" id="{C3509F16-F5FE-20A9-FF6B-183F6F30739A}"/>
              </a:ext>
            </a:extLst>
          </p:cNvPr>
          <p:cNvSpPr>
            <a:spLocks noGrp="1"/>
          </p:cNvSpPr>
          <p:nvPr>
            <p:ph type="sldNum" sz="quarter" idx="10"/>
          </p:nvPr>
        </p:nvSpPr>
        <p:spPr/>
        <p:txBody>
          <a:bodyPr/>
          <a:lstStyle/>
          <a:p>
            <a:pPr>
              <a:defRPr/>
            </a:pPr>
            <a:fld id="{85BE48BE-2610-4179-8375-2EFA24D7155E}" type="slidenum">
              <a:rPr lang="en-GB" smtClean="0"/>
              <a:pPr>
                <a:defRPr/>
              </a:pPr>
              <a:t>17</a:t>
            </a:fld>
            <a:endParaRPr lang="en-GB"/>
          </a:p>
        </p:txBody>
      </p:sp>
    </p:spTree>
    <p:extLst>
      <p:ext uri="{BB962C8B-B14F-4D97-AF65-F5344CB8AC3E}">
        <p14:creationId xmlns:p14="http://schemas.microsoft.com/office/powerpoint/2010/main" val="3211259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t>
            </a:r>
            <a:r>
              <a:rPr lang="en-US" dirty="0" err="1"/>
              <a:t>PizzaIngredientFactory</a:t>
            </a:r>
            <a:r>
              <a:rPr lang="en-US" dirty="0"/>
              <a:t> is an example of what we call an abstract factory. Remember, </a:t>
            </a:r>
            <a:r>
              <a:rPr lang="en-US" dirty="0" err="1"/>
              <a:t>PizzaIngredientFactory</a:t>
            </a:r>
            <a:r>
              <a:rPr lang="en-US" dirty="0"/>
              <a:t> is just an interface that declares a whole bunch of create methods like </a:t>
            </a:r>
            <a:r>
              <a:rPr lang="en-US" dirty="0" err="1"/>
              <a:t>createDough</a:t>
            </a:r>
            <a:r>
              <a:rPr lang="en-US" dirty="0"/>
              <a:t>() and </a:t>
            </a:r>
            <a:r>
              <a:rPr lang="en-US" dirty="0" err="1"/>
              <a:t>createSauce</a:t>
            </a:r>
            <a:r>
              <a:rPr lang="en-US" dirty="0"/>
              <a:t>() so that classes implementing it can return region-specific ingredients, and we can think of it as || providing an interface for creating a family of ingredients. By using this, we have || decoupled our code from the actual factory class that is creating objects, so changes in the ingredient factory classes don’t affect the pizza store classes. This also means that we can replace one factory with another during run time || in sort of a “plug and play” manner, and suddenly our store can make a whole different style of pizza.</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18</a:t>
            </a:fld>
            <a:endParaRPr lang="en-GB"/>
          </a:p>
        </p:txBody>
      </p:sp>
    </p:spTree>
    <p:extLst>
      <p:ext uri="{BB962C8B-B14F-4D97-AF65-F5344CB8AC3E}">
        <p14:creationId xmlns:p14="http://schemas.microsoft.com/office/powerpoint/2010/main" val="199581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now seen the Abstract Factory design pattern in action. Let’s look at the formal definition.</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19</a:t>
            </a:fld>
            <a:endParaRPr lang="en-GB"/>
          </a:p>
        </p:txBody>
      </p:sp>
    </p:spTree>
    <p:extLst>
      <p:ext uri="{BB962C8B-B14F-4D97-AF65-F5344CB8AC3E}">
        <p14:creationId xmlns:p14="http://schemas.microsoft.com/office/powerpoint/2010/main" val="896403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31E3-B814-7A8E-2D30-8AC08A40A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058DB-37FB-C98E-AFC7-762D18845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5A4F1-2165-975F-BB89-80DF13DB858E}"/>
              </a:ext>
            </a:extLst>
          </p:cNvPr>
          <p:cNvSpPr>
            <a:spLocks noGrp="1"/>
          </p:cNvSpPr>
          <p:nvPr>
            <p:ph type="body" idx="1"/>
          </p:nvPr>
        </p:nvSpPr>
        <p:spPr/>
        <p:txBody>
          <a:bodyPr/>
          <a:lstStyle/>
          <a:p>
            <a:r>
              <a:rPr lang="en-US" dirty="0"/>
              <a:t>But before we dive into the Abstract Factory pattern, let’s take a step back to introduce another design principle. Remember the </a:t>
            </a:r>
            <a:r>
              <a:rPr lang="en-US" dirty="0" err="1"/>
              <a:t>PizzaHot</a:t>
            </a:r>
            <a:r>
              <a:rPr lang="en-US" dirty="0"/>
              <a:t> example, where we have different versions of different types of pizza depending on the region? We handled that with the factory method pattern in the last lesson, right? Now, let’s pretend that we don’t know about that pattern, how would we code a </a:t>
            </a:r>
            <a:r>
              <a:rPr lang="en-US" dirty="0" err="1"/>
              <a:t>PizzaStore</a:t>
            </a:r>
            <a:r>
              <a:rPr lang="en-US" dirty="0"/>
              <a:t> in a very straightforward manner? Quite likely we will just use a bunch of nested if-else statements, like || this. We still create a </a:t>
            </a:r>
            <a:r>
              <a:rPr lang="en-US" dirty="0" err="1"/>
              <a:t>PizzaStore</a:t>
            </a:r>
            <a:r>
              <a:rPr lang="en-US" dirty="0"/>
              <a:t> class with a </a:t>
            </a:r>
            <a:r>
              <a:rPr lang="en-US" dirty="0" err="1"/>
              <a:t>createPizza</a:t>
            </a:r>
            <a:r>
              <a:rPr lang="en-US" dirty="0"/>
              <a:t> method, and we might put in 2 parameters, one to specify the style of pizza and the other to specify the type. Then we just use if-else statements, so this block of code handles all the New York style pizzas by returning the appropriate pizza class. But we also know that this code will be a nightmare to maintain.</a:t>
            </a:r>
          </a:p>
        </p:txBody>
      </p:sp>
      <p:sp>
        <p:nvSpPr>
          <p:cNvPr id="4" name="Slide Number Placeholder 3">
            <a:extLst>
              <a:ext uri="{FF2B5EF4-FFF2-40B4-BE49-F238E27FC236}">
                <a16:creationId xmlns:a16="http://schemas.microsoft.com/office/drawing/2014/main" id="{ADFA8FB7-75C7-9CFE-F66D-E06DBFDE1176}"/>
              </a:ext>
            </a:extLst>
          </p:cNvPr>
          <p:cNvSpPr>
            <a:spLocks noGrp="1"/>
          </p:cNvSpPr>
          <p:nvPr>
            <p:ph type="sldNum" sz="quarter" idx="10"/>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2061082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Abstract Factory design pattern provides an interface for creating families of related or dependent objects without specifying their concrete classes. So it’s like a shopping list of items that is needed for creating an object, but each item in that shopping list can be different if you want to create different concrete versions of that object. This pattern is also known as || the Kit pattern.</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20</a:t>
            </a:fld>
            <a:endParaRPr lang="en-GB"/>
          </a:p>
        </p:txBody>
      </p:sp>
    </p:spTree>
    <p:extLst>
      <p:ext uri="{BB962C8B-B14F-4D97-AF65-F5344CB8AC3E}">
        <p14:creationId xmlns:p14="http://schemas.microsoft.com/office/powerpoint/2010/main" val="2280136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 diagram for the abstract factory pattern. We have an || interface called </a:t>
            </a:r>
            <a:r>
              <a:rPr lang="en-US" dirty="0" err="1"/>
              <a:t>AbstractFactory</a:t>
            </a:r>
            <a:r>
              <a:rPr lang="en-US" dirty="0"/>
              <a:t> that specifies possibly multiple methods to create multiple objects. We then have || </a:t>
            </a:r>
            <a:r>
              <a:rPr lang="en-US" dirty="0" err="1"/>
              <a:t>ConcreteFactories</a:t>
            </a:r>
            <a:r>
              <a:rPr lang="en-US" dirty="0"/>
              <a:t> that implement the </a:t>
            </a:r>
            <a:r>
              <a:rPr lang="en-US" dirty="0" err="1"/>
              <a:t>AbstractFactory</a:t>
            </a:r>
            <a:r>
              <a:rPr lang="en-US" dirty="0"/>
              <a:t> interface that will override these methods to produce specific product objects. Speaking of products, we have || interfaces called </a:t>
            </a:r>
            <a:r>
              <a:rPr lang="en-US" dirty="0" err="1"/>
              <a:t>AbstractProducts</a:t>
            </a:r>
            <a:r>
              <a:rPr lang="en-US" dirty="0"/>
              <a:t> that define operations that the different products need to implement, and of course we will have || </a:t>
            </a:r>
            <a:r>
              <a:rPr lang="en-US" dirty="0" err="1"/>
              <a:t>ConcreteProduct</a:t>
            </a:r>
            <a:r>
              <a:rPr lang="en-US" dirty="0"/>
              <a:t> classes that are concrete implementations of the </a:t>
            </a:r>
            <a:r>
              <a:rPr lang="en-US" dirty="0" err="1"/>
              <a:t>AbstractProducts</a:t>
            </a:r>
            <a:r>
              <a:rPr lang="en-US" dirty="0"/>
              <a:t>. Each </a:t>
            </a:r>
            <a:r>
              <a:rPr lang="en-US" dirty="0" err="1"/>
              <a:t>ConcreteFactory</a:t>
            </a:r>
            <a:r>
              <a:rPr lang="en-US" dirty="0"/>
              <a:t> will create specific </a:t>
            </a:r>
            <a:r>
              <a:rPr lang="en-US" dirty="0" err="1"/>
              <a:t>ConcreteProducts</a:t>
            </a:r>
            <a:r>
              <a:rPr lang="en-US" dirty="0"/>
              <a:t>, so in this case ConcreteFactory1 produces Products A1 and B1, while ConcreteFactory2 produces Products A2 and B2. Finally, we have a || Client class that makes use of an </a:t>
            </a:r>
            <a:r>
              <a:rPr lang="en-US" dirty="0" err="1"/>
              <a:t>AbstractFactory</a:t>
            </a:r>
            <a:r>
              <a:rPr lang="en-US" dirty="0"/>
              <a:t> to create the multiple </a:t>
            </a:r>
            <a:r>
              <a:rPr lang="en-US" dirty="0" err="1"/>
              <a:t>AbstractProducts</a:t>
            </a:r>
            <a:r>
              <a:rPr lang="en-US" dirty="0"/>
              <a:t> as necessary.</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21</a:t>
            </a:fld>
            <a:endParaRPr lang="en-GB"/>
          </a:p>
        </p:txBody>
      </p:sp>
    </p:spTree>
    <p:extLst>
      <p:ext uri="{BB962C8B-B14F-4D97-AF65-F5344CB8AC3E}">
        <p14:creationId xmlns:p14="http://schemas.microsoft.com/office/powerpoint/2010/main" val="3753503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27F6-8C47-7120-A431-454D3FA6B8A5}"/>
            </a:ext>
          </a:extLst>
        </p:cNvPr>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07151029-EFF4-18DF-111E-5C48EFA53E5C}"/>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CFF8380A-8E35-23D7-AA74-AF88F2D658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here is how we applied the </a:t>
            </a:r>
            <a:r>
              <a:rPr lang="en-US" altLang="en-US" dirty="0" err="1">
                <a:latin typeface="Arial" panose="020B0604020202020204" pitchFamily="34" charset="0"/>
              </a:rPr>
              <a:t>AbstractFactory</a:t>
            </a:r>
            <a:r>
              <a:rPr lang="en-US" altLang="en-US" dirty="0">
                <a:latin typeface="Arial" panose="020B0604020202020204" pitchFamily="34" charset="0"/>
              </a:rPr>
              <a:t> design pattern to our </a:t>
            </a:r>
            <a:r>
              <a:rPr lang="en-US" altLang="en-US" dirty="0" err="1">
                <a:latin typeface="Arial" panose="020B0604020202020204" pitchFamily="34" charset="0"/>
              </a:rPr>
              <a:t>PizzaHot</a:t>
            </a:r>
            <a:r>
              <a:rPr lang="en-US" altLang="en-US" dirty="0">
                <a:latin typeface="Arial" panose="020B0604020202020204" pitchFamily="34" charset="0"/>
              </a:rPr>
              <a:t> scenario. Our || </a:t>
            </a:r>
            <a:r>
              <a:rPr lang="en-US" altLang="en-US" dirty="0" err="1">
                <a:latin typeface="Arial" panose="020B0604020202020204" pitchFamily="34" charset="0"/>
              </a:rPr>
              <a:t>PizzaIngredientFactory</a:t>
            </a:r>
            <a:r>
              <a:rPr lang="en-US" altLang="en-US" dirty="0">
                <a:latin typeface="Arial" panose="020B0604020202020204" pitchFamily="34" charset="0"/>
              </a:rPr>
              <a:t> interface is our </a:t>
            </a:r>
            <a:r>
              <a:rPr lang="en-US" altLang="en-US" dirty="0" err="1">
                <a:latin typeface="Arial" panose="020B0604020202020204" pitchFamily="34" charset="0"/>
              </a:rPr>
              <a:t>AbstractFactory</a:t>
            </a:r>
            <a:r>
              <a:rPr lang="en-US" altLang="en-US" dirty="0">
                <a:latin typeface="Arial" panose="020B0604020202020204" pitchFamily="34" charset="0"/>
              </a:rPr>
              <a:t>. It basically specifies that all </a:t>
            </a:r>
            <a:r>
              <a:rPr lang="en-US" altLang="en-US" dirty="0" err="1">
                <a:latin typeface="Arial" panose="020B0604020202020204" pitchFamily="34" charset="0"/>
              </a:rPr>
              <a:t>PizzaIngredientFactories</a:t>
            </a:r>
            <a:r>
              <a:rPr lang="en-US" altLang="en-US" dirty="0">
                <a:latin typeface="Arial" panose="020B0604020202020204" pitchFamily="34" charset="0"/>
              </a:rPr>
              <a:t> must be able to create its own version of dough, sauce and cheese. We then have || region-specific ingredient factories such as New York and Chicago, at they will each create their own version of these ingredients. For each ingredient type, we have || an interface that acts as a base class, which are the </a:t>
            </a:r>
            <a:r>
              <a:rPr lang="en-US" altLang="en-US" dirty="0" err="1">
                <a:latin typeface="Arial" panose="020B0604020202020204" pitchFamily="34" charset="0"/>
              </a:rPr>
              <a:t>AbstractProducts</a:t>
            </a:r>
            <a:r>
              <a:rPr lang="en-US" altLang="en-US" dirty="0">
                <a:latin typeface="Arial" panose="020B0604020202020204" pitchFamily="34" charset="0"/>
              </a:rPr>
              <a:t>, such as Dough and Topping. Then for each of these ingredient types, we have || specific implementations of them, which are the </a:t>
            </a:r>
            <a:r>
              <a:rPr lang="en-US" altLang="en-US" dirty="0" err="1">
                <a:latin typeface="Arial" panose="020B0604020202020204" pitchFamily="34" charset="0"/>
              </a:rPr>
              <a:t>ConcreteProducts</a:t>
            </a:r>
            <a:r>
              <a:rPr lang="en-US" altLang="en-US" dirty="0">
                <a:latin typeface="Arial" panose="020B0604020202020204" pitchFamily="34" charset="0"/>
              </a:rPr>
              <a:t>. We see here that the </a:t>
            </a:r>
            <a:r>
              <a:rPr lang="en-US" altLang="en-US" dirty="0" err="1">
                <a:latin typeface="Arial" panose="020B0604020202020204" pitchFamily="34" charset="0"/>
              </a:rPr>
              <a:t>NYPizzaIngredientFactory</a:t>
            </a:r>
            <a:r>
              <a:rPr lang="en-US" altLang="en-US" dirty="0">
                <a:latin typeface="Arial" panose="020B0604020202020204" pitchFamily="34" charset="0"/>
              </a:rPr>
              <a:t> will produce </a:t>
            </a:r>
            <a:r>
              <a:rPr lang="en-US" altLang="en-US" dirty="0" err="1">
                <a:latin typeface="Arial" panose="020B0604020202020204" pitchFamily="34" charset="0"/>
              </a:rPr>
              <a:t>ThinCrustDough</a:t>
            </a:r>
            <a:r>
              <a:rPr lang="en-US" altLang="en-US" dirty="0">
                <a:latin typeface="Arial" panose="020B0604020202020204" pitchFamily="34" charset="0"/>
              </a:rPr>
              <a:t> and </a:t>
            </a:r>
            <a:r>
              <a:rPr lang="en-US" altLang="en-US" dirty="0" err="1">
                <a:latin typeface="Arial" panose="020B0604020202020204" pitchFamily="34" charset="0"/>
              </a:rPr>
              <a:t>ReggianoCheese</a:t>
            </a:r>
            <a:r>
              <a:rPr lang="en-US" altLang="en-US" dirty="0">
                <a:latin typeface="Arial" panose="020B0604020202020204" pitchFamily="34" charset="0"/>
              </a:rPr>
              <a:t> while the Chicago factory will produce </a:t>
            </a:r>
            <a:r>
              <a:rPr lang="en-US" altLang="en-US" dirty="0" err="1">
                <a:latin typeface="Arial" panose="020B0604020202020204" pitchFamily="34" charset="0"/>
              </a:rPr>
              <a:t>ThickCrustDough</a:t>
            </a:r>
            <a:r>
              <a:rPr lang="en-US" altLang="en-US" dirty="0">
                <a:latin typeface="Arial" panose="020B0604020202020204" pitchFamily="34" charset="0"/>
              </a:rPr>
              <a:t> and </a:t>
            </a:r>
            <a:r>
              <a:rPr lang="en-US" altLang="en-US" dirty="0" err="1">
                <a:latin typeface="Arial" panose="020B0604020202020204" pitchFamily="34" charset="0"/>
              </a:rPr>
              <a:t>MozarellaCheese</a:t>
            </a:r>
            <a:r>
              <a:rPr lang="en-US" altLang="en-US" dirty="0">
                <a:latin typeface="Arial" panose="020B0604020202020204" pitchFamily="34" charset="0"/>
              </a:rPr>
              <a:t>. Finally, our || Pizza class is the Client, and depending on the </a:t>
            </a:r>
            <a:r>
              <a:rPr lang="en-US" altLang="en-US" dirty="0" err="1">
                <a:latin typeface="Arial" panose="020B0604020202020204" pitchFamily="34" charset="0"/>
              </a:rPr>
              <a:t>ConcreteFactory</a:t>
            </a:r>
            <a:r>
              <a:rPr lang="en-US" altLang="en-US" dirty="0">
                <a:latin typeface="Arial" panose="020B0604020202020204" pitchFamily="34" charset="0"/>
              </a:rPr>
              <a:t> that it uses, it will produce different types of pizza using ingredients produced by that factory.</a:t>
            </a:r>
          </a:p>
        </p:txBody>
      </p:sp>
      <p:sp>
        <p:nvSpPr>
          <p:cNvPr id="27652" name="Slide Number Placeholder 3">
            <a:extLst>
              <a:ext uri="{FF2B5EF4-FFF2-40B4-BE49-F238E27FC236}">
                <a16:creationId xmlns:a16="http://schemas.microsoft.com/office/drawing/2014/main" id="{8D50746E-A2AB-BB8D-DC6C-4E58747010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952B558B-7BE4-4340-B8D1-953E71D8D6F1}" type="slidenum">
              <a:rPr lang="en-GB" altLang="en-US" sz="1000" smtClean="0">
                <a:latin typeface="Arial" panose="020B0604020202020204" pitchFamily="34" charset="0"/>
              </a:rPr>
              <a:pPr/>
              <a:t>22</a:t>
            </a:fld>
            <a:endParaRPr lang="en-GB" altLang="en-US" sz="1000">
              <a:latin typeface="Arial" panose="020B0604020202020204" pitchFamily="34" charset="0"/>
            </a:endParaRPr>
          </a:p>
        </p:txBody>
      </p:sp>
    </p:spTree>
    <p:extLst>
      <p:ext uri="{BB962C8B-B14F-4D97-AF65-F5344CB8AC3E}">
        <p14:creationId xmlns:p14="http://schemas.microsoft.com/office/powerpoint/2010/main" val="442676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the Abstract Factory pattern has 5 key participants.</a:t>
            </a:r>
          </a:p>
          <a:p>
            <a:endParaRPr lang="en-US" baseline="0" dirty="0"/>
          </a:p>
          <a:p>
            <a:r>
              <a:rPr lang="en-US" baseline="0" dirty="0"/>
              <a:t>The || </a:t>
            </a:r>
            <a:r>
              <a:rPr lang="en-US" baseline="0" dirty="0" err="1"/>
              <a:t>AbstractFactory</a:t>
            </a:r>
            <a:r>
              <a:rPr lang="en-US" baseline="0" dirty="0"/>
              <a:t> defines an interface for operations that create abstract product objects, and the || </a:t>
            </a:r>
            <a:r>
              <a:rPr lang="en-US" baseline="0" dirty="0" err="1"/>
              <a:t>ConcreteFactory</a:t>
            </a:r>
            <a:r>
              <a:rPr lang="en-US" baseline="0" dirty="0"/>
              <a:t> implements these operations to create </a:t>
            </a:r>
            <a:r>
              <a:rPr lang="en-US" baseline="0" dirty="0" err="1"/>
              <a:t>ConcreteProduct</a:t>
            </a:r>
            <a:r>
              <a:rPr lang="en-US" baseline="0" dirty="0"/>
              <a:t> objects.</a:t>
            </a:r>
          </a:p>
          <a:p>
            <a:endParaRPr lang="en-US" baseline="0" dirty="0"/>
          </a:p>
          <a:p>
            <a:r>
              <a:rPr lang="en-US" baseline="0" dirty="0"/>
              <a:t>We also have || </a:t>
            </a:r>
            <a:r>
              <a:rPr lang="en-US" baseline="0" dirty="0" err="1"/>
              <a:t>AbstractProduct</a:t>
            </a:r>
            <a:r>
              <a:rPr lang="en-US" baseline="0" dirty="0"/>
              <a:t> interfaces that defines types of products, and the || </a:t>
            </a:r>
            <a:r>
              <a:rPr lang="en-US" baseline="0" dirty="0" err="1"/>
              <a:t>ConcreteProduct</a:t>
            </a:r>
            <a:r>
              <a:rPr lang="en-US" baseline="0" dirty="0"/>
              <a:t> classes will implement the </a:t>
            </a:r>
            <a:r>
              <a:rPr lang="en-US" baseline="0" dirty="0" err="1"/>
              <a:t>AbstractProduct</a:t>
            </a:r>
            <a:r>
              <a:rPr lang="en-US" baseline="0" dirty="0"/>
              <a:t> interface that specifies an actual product object. Each </a:t>
            </a:r>
            <a:r>
              <a:rPr lang="en-US" baseline="0" dirty="0" err="1"/>
              <a:t>ConcreteFactory</a:t>
            </a:r>
            <a:r>
              <a:rPr lang="en-US" baseline="0" dirty="0"/>
              <a:t> will produce a specific </a:t>
            </a:r>
            <a:r>
              <a:rPr lang="en-US" baseline="0" dirty="0" err="1"/>
              <a:t>ConcreteProduct</a:t>
            </a:r>
            <a:r>
              <a:rPr lang="en-US" baseline="0" dirty="0"/>
              <a: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23</a:t>
            </a:fld>
            <a:endParaRPr lang="en-GB"/>
          </a:p>
        </p:txBody>
      </p:sp>
    </p:spTree>
    <p:extLst>
      <p:ext uri="{BB962C8B-B14F-4D97-AF65-F5344CB8AC3E}">
        <p14:creationId xmlns:p14="http://schemas.microsoft.com/office/powerpoint/2010/main" val="1880505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1143A-AEA2-02F9-90B2-FE4CC7580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AE76A-E3E6-C772-CC32-9BD889ACA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239CDC-0ABC-7ACD-EE50-198519FB42B8}"/>
              </a:ext>
            </a:extLst>
          </p:cNvPr>
          <p:cNvSpPr>
            <a:spLocks noGrp="1"/>
          </p:cNvSpPr>
          <p:nvPr>
            <p:ph type="body" idx="1"/>
          </p:nvPr>
        </p:nvSpPr>
        <p:spPr/>
        <p:txBody>
          <a:bodyPr/>
          <a:lstStyle/>
          <a:p>
            <a:r>
              <a:rPr lang="en-US" baseline="0" dirty="0"/>
              <a:t>And finally, we have the Client that uses the </a:t>
            </a:r>
            <a:r>
              <a:rPr lang="en-US" baseline="0" dirty="0" err="1"/>
              <a:t>AbstractFactory</a:t>
            </a:r>
            <a:r>
              <a:rPr lang="en-US" baseline="0" dirty="0"/>
              <a:t> class to produce </a:t>
            </a:r>
            <a:r>
              <a:rPr lang="en-US" baseline="0" dirty="0" err="1"/>
              <a:t>AbstractProduct</a:t>
            </a:r>
            <a:r>
              <a:rPr lang="en-US" baseline="0" dirty="0"/>
              <a:t> objects. Note that the Client is not aware of any </a:t>
            </a:r>
            <a:r>
              <a:rPr lang="en-US" baseline="0" dirty="0" err="1"/>
              <a:t>ConcreteFactories</a:t>
            </a:r>
            <a:r>
              <a:rPr lang="en-US" baseline="0" dirty="0"/>
              <a:t> or </a:t>
            </a:r>
            <a:r>
              <a:rPr lang="en-US" baseline="0" dirty="0" err="1"/>
              <a:t>ConcreteProducts</a:t>
            </a:r>
            <a:r>
              <a:rPr lang="en-US" baseline="0" dirty="0"/>
              <a:t>, so it is decoupled from those implementations.</a:t>
            </a:r>
          </a:p>
        </p:txBody>
      </p:sp>
      <p:sp>
        <p:nvSpPr>
          <p:cNvPr id="4" name="Slide Number Placeholder 3">
            <a:extLst>
              <a:ext uri="{FF2B5EF4-FFF2-40B4-BE49-F238E27FC236}">
                <a16:creationId xmlns:a16="http://schemas.microsoft.com/office/drawing/2014/main" id="{B828483C-31D6-EC1B-301F-71168855042E}"/>
              </a:ext>
            </a:extLst>
          </p:cNvPr>
          <p:cNvSpPr>
            <a:spLocks noGrp="1"/>
          </p:cNvSpPr>
          <p:nvPr>
            <p:ph type="sldNum" sz="quarter" idx="10"/>
          </p:nvPr>
        </p:nvSpPr>
        <p:spPr/>
        <p:txBody>
          <a:bodyPr/>
          <a:lstStyle/>
          <a:p>
            <a:pPr>
              <a:defRPr/>
            </a:pPr>
            <a:fld id="{85BE48BE-2610-4179-8375-2EFA24D7155E}" type="slidenum">
              <a:rPr lang="en-GB" smtClean="0"/>
              <a:pPr>
                <a:defRPr/>
              </a:pPr>
              <a:t>24</a:t>
            </a:fld>
            <a:endParaRPr lang="en-GB"/>
          </a:p>
        </p:txBody>
      </p:sp>
    </p:spTree>
    <p:extLst>
      <p:ext uri="{BB962C8B-B14F-4D97-AF65-F5344CB8AC3E}">
        <p14:creationId xmlns:p14="http://schemas.microsoft.com/office/powerpoint/2010/main" val="352029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Abstract Factory design pattern. What have we achieved? Well, we know that || clients are isolated from concrete classes because they only use abstract interfaces to manipulate instances, and this is possible because we have encapsulated all the object creation logic into separate factory classes. This means that any changes to products is a lot less likely to affect the client code. This also means that if we want to create a new product using a new family of ingredients, we can just || replace the factory with another one, even during run-time. Finally, this design pattern || promotes consistency among products in that each family of ingredients is grouped together, so you can avoid creating things like pizzas having Chicago-style thick crust dough using New York style Reggiano cheese. That would be an abomination which would offend people from two cities at the same time.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25</a:t>
            </a:fld>
            <a:endParaRPr lang="en-GB"/>
          </a:p>
        </p:txBody>
      </p:sp>
    </p:spTree>
    <p:extLst>
      <p:ext uri="{BB962C8B-B14F-4D97-AF65-F5344CB8AC3E}">
        <p14:creationId xmlns:p14="http://schemas.microsoft.com/office/powerpoint/2010/main" val="2190619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let me compare the Factory Method design pattern that we learned in the last lesson with the Abstract Factory design pattern we covered here. Both of these are || creational design patterns that are in charge of creating objects, and both define a method to do so, but they use different techniques and have different objectives. If you recall, we used the || Factory Method pattern to define different types of regional stores that override a </a:t>
            </a:r>
            <a:r>
              <a:rPr lang="en-US" dirty="0" err="1"/>
              <a:t>PizzaStore</a:t>
            </a:r>
            <a:r>
              <a:rPr lang="en-US" dirty="0"/>
              <a:t> base class, and each store creates specific types of pizzas. So the Factory Method pattern uses subclassing to create the regional stores, and each store creates a single object. In contrast, the || Abstract Factory pattern uses object composition instead of subclassing by combining different region-specific ingredients together, and it essentially provides the shopping mall for obtaining a family of objects. </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26</a:t>
            </a:fld>
            <a:endParaRPr lang="en-GB"/>
          </a:p>
        </p:txBody>
      </p:sp>
    </p:spTree>
    <p:extLst>
      <p:ext uri="{BB962C8B-B14F-4D97-AF65-F5344CB8AC3E}">
        <p14:creationId xmlns:p14="http://schemas.microsoft.com/office/powerpoint/2010/main" val="2420328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if you look at it carefully, you will see that the </a:t>
            </a:r>
            <a:r>
              <a:rPr lang="en-US" dirty="0" err="1"/>
              <a:t>ConcreteFactory</a:t>
            </a:r>
            <a:r>
              <a:rPr lang="en-US" dirty="0"/>
              <a:t> classes in our Abstract Factory design pattern such as </a:t>
            </a:r>
            <a:r>
              <a:rPr lang="en-US" dirty="0" err="1"/>
              <a:t>NYPizzaIngredientFactory</a:t>
            </a:r>
            <a:r>
              <a:rPr lang="en-US" dirty="0"/>
              <a:t> are actually Factory Methods. This makes sense, because of course you want your </a:t>
            </a:r>
            <a:r>
              <a:rPr lang="en-US" dirty="0" err="1"/>
              <a:t>ConcreteFactory</a:t>
            </a:r>
            <a:r>
              <a:rPr lang="en-US" dirty="0"/>
              <a:t> classes to make concrete products, and that’s what Factory Methods do.</a:t>
            </a:r>
          </a:p>
          <a:p>
            <a:endParaRPr lang="en-US" dirty="0"/>
          </a:p>
          <a:p>
            <a:r>
              <a:rPr lang="en-US" dirty="0"/>
              <a:t>One last thing to note. While the Abstract Factory pattern is really cool in its ability to create a family of objects, it has the downside of || not being able to easily support new kinds of products. For example, if we realize that || onions also vary by region, we would have to add a </a:t>
            </a:r>
            <a:r>
              <a:rPr lang="en-US" dirty="0" err="1"/>
              <a:t>createOnion</a:t>
            </a:r>
            <a:r>
              <a:rPr lang="en-US" dirty="0"/>
              <a:t>() method into our </a:t>
            </a:r>
            <a:r>
              <a:rPr lang="en-US" dirty="0" err="1"/>
              <a:t>PizzaIngredientFactory</a:t>
            </a:r>
            <a:r>
              <a:rPr lang="en-US" dirty="0"/>
              <a:t> interface, which means that all our regional ingredient factory classes will have to be updated to implement this new </a:t>
            </a:r>
            <a:r>
              <a:rPr lang="en-US" dirty="0" err="1"/>
              <a:t>createOnion</a:t>
            </a:r>
            <a:r>
              <a:rPr lang="en-US" dirty="0"/>
              <a:t>() method. || Because the </a:t>
            </a:r>
            <a:r>
              <a:rPr lang="en-US" dirty="0" err="1"/>
              <a:t>AbstractFactory</a:t>
            </a:r>
            <a:r>
              <a:rPr lang="en-US" dirty="0"/>
              <a:t> interface fixes the set of products that can be created, any changes to this interface will necessitate a change in all the </a:t>
            </a:r>
            <a:r>
              <a:rPr lang="en-US" dirty="0" err="1"/>
              <a:t>ConcreteFactory</a:t>
            </a:r>
            <a:r>
              <a:rPr lang="en-US" dirty="0"/>
              <a:t> classes. Now, this is not a deal breaker, but you should try to make sure that the Abstract Factory interface is unlikely to change before using this design pattern.</a:t>
            </a:r>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27</a:t>
            </a:fld>
            <a:endParaRPr lang="en-GB"/>
          </a:p>
        </p:txBody>
      </p:sp>
    </p:spTree>
    <p:extLst>
      <p:ext uri="{BB962C8B-B14F-4D97-AF65-F5344CB8AC3E}">
        <p14:creationId xmlns:p14="http://schemas.microsoft.com/office/powerpoint/2010/main" val="3226456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are done with the Abstract Factory design pattern, which allows us to specify an interface for families of products that can be swapped out as a set during run-time as needed. We also covered the Dependency Inversion Principle that tells us that high-level components should not depend on low-level ones, but instead both should depend on abstractions instead.</a:t>
            </a:r>
          </a:p>
          <a:p>
            <a:endParaRPr lang="en-US" altLang="en-US" dirty="0">
              <a:latin typeface="Arial" panose="020B0604020202020204" pitchFamily="34" charset="0"/>
            </a:endParaRPr>
          </a:p>
          <a:p>
            <a:r>
              <a:rPr lang="en-US" altLang="en-US" dirty="0">
                <a:latin typeface="Arial" panose="020B0604020202020204" pitchFamily="34" charset="0"/>
              </a:rPr>
              <a:t>Silly joke time: What do Homer Simpson and pizza have in common? D-oh! </a:t>
            </a:r>
            <a:r>
              <a:rPr lang="en-US" altLang="en-US" dirty="0" err="1">
                <a:latin typeface="Arial" panose="020B0604020202020204" pitchFamily="34" charset="0"/>
              </a:rPr>
              <a:t>Byee</a:t>
            </a:r>
            <a:r>
              <a:rPr lang="en-US" altLang="en-US">
                <a:latin typeface="Arial" panose="020B0604020202020204" pitchFamily="34" charset="0"/>
              </a:rPr>
              <a:t>!</a:t>
            </a:r>
            <a:endParaRPr lang="en-US" altLang="en-US" dirty="0">
              <a:latin typeface="Arial" panose="020B0604020202020204" pitchFamily="34" charset="0"/>
            </a:endParaRP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28</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issues with this code is all the dependencies that </a:t>
            </a:r>
            <a:r>
              <a:rPr lang="en-US" dirty="0" err="1"/>
              <a:t>PizzaStore</a:t>
            </a:r>
            <a:r>
              <a:rPr lang="en-US" dirty="0"/>
              <a:t> has on all the different classes of Pizza. What do I mean by dependency? Basically, whenever your code instantiates a concrete class, that code is dependent on the class, so if any of those classes change, that code may also have to change. This diagram represents dependency with an arrow, and you can see that </a:t>
            </a:r>
            <a:r>
              <a:rPr lang="en-US" dirty="0" err="1"/>
              <a:t>PizzaStore</a:t>
            </a:r>
            <a:r>
              <a:rPr lang="en-US" dirty="0"/>
              <a:t> is dependent on a lot of Pizza classes. If you look at this as a tree, we say that </a:t>
            </a:r>
            <a:r>
              <a:rPr lang="en-US" dirty="0" err="1"/>
              <a:t>PizzaStore</a:t>
            </a:r>
            <a:r>
              <a:rPr lang="en-US" dirty="0"/>
              <a:t> is a higher level component, while the different pizzas are lower level components.</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3</a:t>
            </a:fld>
            <a:endParaRPr lang="en-GB"/>
          </a:p>
        </p:txBody>
      </p:sp>
    </p:spTree>
    <p:extLst>
      <p:ext uri="{BB962C8B-B14F-4D97-AF65-F5344CB8AC3E}">
        <p14:creationId xmlns:p14="http://schemas.microsoft.com/office/powerpoint/2010/main" val="1666482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0C4CBE9E-CE78-487A-93D6-4E00CB522339}"/>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1E8E24C9-81C6-4A4F-9031-9528F1E97E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It should be pretty clear that reducing dependencies to concrete classes is a good thing. In fact, there is an OO design principle that formalizes this idea, which is || called the Dependency Inversion Principle. This principle states that high-levels modules should not depend on low-level ones; instead, both should depend on abstractions. Like we saw in the previous slide, a || “high-level” module is a class that has its </a:t>
            </a:r>
            <a:r>
              <a:rPr lang="en-US" altLang="en-US" dirty="0" err="1">
                <a:latin typeface="Arial" panose="020B0604020202020204" pitchFamily="34" charset="0"/>
              </a:rPr>
              <a:t>behaviour</a:t>
            </a:r>
            <a:r>
              <a:rPr lang="en-US" altLang="en-US" dirty="0">
                <a:latin typeface="Arial" panose="020B0604020202020204" pitchFamily="34" charset="0"/>
              </a:rPr>
              <a:t> defined in terms of other, “low-level” modules, like how our very dependent </a:t>
            </a:r>
            <a:r>
              <a:rPr lang="en-US" altLang="en-US" dirty="0" err="1">
                <a:latin typeface="Arial" panose="020B0604020202020204" pitchFamily="34" charset="0"/>
              </a:rPr>
              <a:t>PizzaStore</a:t>
            </a:r>
            <a:r>
              <a:rPr lang="en-US" altLang="en-US" dirty="0">
                <a:latin typeface="Arial" panose="020B0604020202020204" pitchFamily="34" charset="0"/>
              </a:rPr>
              <a:t> class was defined in terms of the various concrete implementations of Pizzas. This principle says that || high-level modules should not depend on low-level concrete class, but both should rely on abstractions instead.</a:t>
            </a:r>
          </a:p>
          <a:p>
            <a:endParaRPr lang="en-US" altLang="en-US" dirty="0">
              <a:latin typeface="Arial" panose="020B0604020202020204" pitchFamily="34" charset="0"/>
            </a:endParaRPr>
          </a:p>
        </p:txBody>
      </p:sp>
      <p:sp>
        <p:nvSpPr>
          <p:cNvPr id="40964" name="Slide Number Placeholder 3">
            <a:extLst>
              <a:ext uri="{FF2B5EF4-FFF2-40B4-BE49-F238E27FC236}">
                <a16:creationId xmlns:a16="http://schemas.microsoft.com/office/drawing/2014/main" id="{739383EF-6946-421C-B536-E627628650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53DAC46-EDB5-4AD6-9B17-F9CC9EB0DB6B}" type="slidenum">
              <a:rPr lang="en-GB" altLang="en-US" sz="1000" smtClean="0">
                <a:latin typeface="Arial" panose="020B0604020202020204" pitchFamily="34" charset="0"/>
              </a:rPr>
              <a:pPr/>
              <a:t>4</a:t>
            </a:fld>
            <a:endParaRPr lang="en-GB" altLang="en-US" sz="10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can follow the Dependency Inversion Principle is to create an abstract base Pizza class and have all our concrete pizza classes inherit from it. Once we do that, we see that our high-level </a:t>
            </a:r>
            <a:r>
              <a:rPr lang="en-US" dirty="0" err="1"/>
              <a:t>PizzaStore</a:t>
            </a:r>
            <a:r>
              <a:rPr lang="en-US" dirty="0"/>
              <a:t> class || now only depends on the abstraction, so it will work regardless of what actual pizza is passed into it. At the same time, we see that all our low-level specific pizzas also depend on the abstraction since they must all implement this abstract class. Just like that, both our high and low-level modules depend on an abstraction, as recommended by the Dependency Inversion Principle.</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5</a:t>
            </a:fld>
            <a:endParaRPr lang="en-GB"/>
          </a:p>
        </p:txBody>
      </p:sp>
    </p:spTree>
    <p:extLst>
      <p:ext uri="{BB962C8B-B14F-4D97-AF65-F5344CB8AC3E}">
        <p14:creationId xmlns:p14="http://schemas.microsoft.com/office/powerpoint/2010/main" val="213295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C6A4-357A-9238-61BD-D2E9FCFDD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83AEA-D367-2CF4-E6D2-0FB5439CC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60F7E-8A96-DB21-B377-0B8B8F6680E1}"/>
              </a:ext>
            </a:extLst>
          </p:cNvPr>
          <p:cNvSpPr>
            <a:spLocks noGrp="1"/>
          </p:cNvSpPr>
          <p:nvPr>
            <p:ph type="body" idx="1"/>
          </p:nvPr>
        </p:nvSpPr>
        <p:spPr/>
        <p:txBody>
          <a:bodyPr/>
          <a:lstStyle/>
          <a:p>
            <a:r>
              <a:rPr lang="en-US" dirty="0"/>
              <a:t>So what does the word “inversion” mean in the Dependency Inversion Principle? To be fair, the word isn’t 100% accurate. The principle is named this way because it suggests that we || invert our usual thinking. Before this principle was well understood, it is quite natural to have || designs where high-level components depend on low-level ones, such as having a </a:t>
            </a:r>
            <a:r>
              <a:rPr lang="en-US" dirty="0" err="1"/>
              <a:t>PizzaStore</a:t>
            </a:r>
            <a:r>
              <a:rPr lang="en-US" dirty="0"/>
              <a:t> class depend on all the different types of pizza that it is selling. But as we now know, doing that results in tight coupling between lots of classes, which is a potential maintenance nightmare. We should instead invert our thinking so that high-level modules no longer depend on low-level modules. The reason I say that the word isn’t 100% accurate is because an actual inversion would mean that low-level modules will depend on high-level ones, but that isn’t a good idea either. So remember, this principle tells us that all modules should depend on || abstractions instead, which is why both the </a:t>
            </a:r>
            <a:r>
              <a:rPr lang="en-US" dirty="0" err="1"/>
              <a:t>PizzaStore</a:t>
            </a:r>
            <a:r>
              <a:rPr lang="en-US" dirty="0"/>
              <a:t> class and all the different specific Pizza classes should depend on an abstract Pizza class. This way, we minimize coupling and reduce the number of unnecessary dependencies.</a:t>
            </a:r>
          </a:p>
        </p:txBody>
      </p:sp>
      <p:sp>
        <p:nvSpPr>
          <p:cNvPr id="4" name="Slide Number Placeholder 3">
            <a:extLst>
              <a:ext uri="{FF2B5EF4-FFF2-40B4-BE49-F238E27FC236}">
                <a16:creationId xmlns:a16="http://schemas.microsoft.com/office/drawing/2014/main" id="{39948EF8-F915-228A-C2AE-13AF3808B981}"/>
              </a:ext>
            </a:extLst>
          </p:cNvPr>
          <p:cNvSpPr>
            <a:spLocks noGrp="1"/>
          </p:cNvSpPr>
          <p:nvPr>
            <p:ph type="sldNum" sz="quarter" idx="10"/>
          </p:nvPr>
        </p:nvSpPr>
        <p:spPr/>
        <p:txBody>
          <a:bodyPr/>
          <a:lstStyle/>
          <a:p>
            <a:pPr>
              <a:defRPr/>
            </a:pPr>
            <a:fld id="{85BE48BE-2610-4179-8375-2EFA24D7155E}" type="slidenum">
              <a:rPr lang="en-GB" smtClean="0"/>
              <a:pPr>
                <a:defRPr/>
              </a:pPr>
              <a:t>6</a:t>
            </a:fld>
            <a:endParaRPr lang="en-GB"/>
          </a:p>
        </p:txBody>
      </p:sp>
    </p:spTree>
    <p:extLst>
      <p:ext uri="{BB962C8B-B14F-4D97-AF65-F5344CB8AC3E}">
        <p14:creationId xmlns:p14="http://schemas.microsoft.com/office/powerpoint/2010/main" val="3452176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properly follow the Dependency Inversion Principle, we can follow three guidelines. Firstly, || no variable should hold a reference to a concrete class. Every time you use “new” to create a concrete class object and assign it to a variable, you are creating a dependency. You can get around this by using a factory. Secondly, || no class should derive from a concrete class, because if you derive from a concrete class, you are now dependent on a concrete class. Therefore, you should derive from either an abstract class or an interface instead. Lastly, you should || not override an implemented method of a base class. The idea is that if the base class has an implemented method, it is meant to be inherited by all subclasses, so if any subclass has to override it, then that subclass doesn’t really have an is-a relationship with the base class.</a:t>
            </a:r>
          </a:p>
          <a:p>
            <a:endParaRPr lang="en-US" dirty="0"/>
          </a:p>
          <a:p>
            <a:r>
              <a:rPr lang="en-US" dirty="0"/>
              <a:t>This sounds good, except that if you follow these guidelines strictly, you will never be able to write a single program because you will violate at least one of them every time you instantiate a class. These are guidelines you should strive for, not strict rules you must follow. Just bear these in mind and make sure that you have a good reason to violate them. For example, having a dependency is only an issue if the class you are depending on may change. If you are very sure that a concrete class will never change, then there is no issue with having a reference to an instance of it.</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3589387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out of the way, let us get back to our </a:t>
            </a:r>
            <a:r>
              <a:rPr lang="en-US" dirty="0" err="1"/>
              <a:t>PizzaHot</a:t>
            </a:r>
            <a:r>
              <a:rPr lang="en-US" dirty="0"/>
              <a:t> scenario, and as usual, the bosses have come up with a new requirement. If you recall, our Pizza class has attributes like dough, sauce and toppings that represent different types of ingredients for different pizzas, and in our current design, all of these ingredients are represented by strings. Now, the management of </a:t>
            </a:r>
            <a:r>
              <a:rPr lang="en-US" dirty="0" err="1"/>
              <a:t>PizzaHot</a:t>
            </a:r>
            <a:r>
              <a:rPr lang="en-US" dirty="0"/>
              <a:t> is proud of their high quality ingredients and want to || store more in-depth information on them, so just using strings to represent them is no longer enough. Instead, these ingredients should be separate classes instead.</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58722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F4F79-8AD4-5998-D509-CAECADBB8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74623-15B6-1E89-65D6-DE8930E84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F61D33-C788-27BD-596D-41126D81F3EE}"/>
              </a:ext>
            </a:extLst>
          </p:cNvPr>
          <p:cNvSpPr>
            <a:spLocks noGrp="1"/>
          </p:cNvSpPr>
          <p:nvPr>
            <p:ph type="body" idx="1"/>
          </p:nvPr>
        </p:nvSpPr>
        <p:spPr/>
        <p:txBody>
          <a:bodyPr/>
          <a:lstStyle/>
          <a:p>
            <a:r>
              <a:rPr lang="en-US" dirty="0"/>
              <a:t>This is the top of our current Pizza abstract class. Right now, all the ingredients are || represented by strings, but now we want to || replace them with separate classes. While we’re at it, we are also going to make || the prepare() method abstract so that each concrete Pizza subclass will define their own preparation method, and this prepare() method is where we are going to collect the individual ingredients for our pizzas.</a:t>
            </a:r>
          </a:p>
        </p:txBody>
      </p:sp>
      <p:sp>
        <p:nvSpPr>
          <p:cNvPr id="4" name="Slide Number Placeholder 3">
            <a:extLst>
              <a:ext uri="{FF2B5EF4-FFF2-40B4-BE49-F238E27FC236}">
                <a16:creationId xmlns:a16="http://schemas.microsoft.com/office/drawing/2014/main" id="{54420EBF-C819-C271-E08B-68CF8F5EDFC6}"/>
              </a:ext>
            </a:extLst>
          </p:cNvPr>
          <p:cNvSpPr>
            <a:spLocks noGrp="1"/>
          </p:cNvSpPr>
          <p:nvPr>
            <p:ph type="sldNum" sz="quarter" idx="10"/>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3402791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C90ED1B8-7A3A-D0B5-E2EC-7349B1DA31B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B0020E58-04A1-1625-71C8-81BBB7F9A2C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88F15269-A33E-7293-0980-E2EBDDAE892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95625E96-BE92-1029-103D-E158F56A774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231BDAB7-4327-4998-FEFE-8D34E5F35D2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30D169C7-7ECD-D735-431F-1FA2A1582A04}"/>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1B092019-6FEF-AD65-632C-DA80C43FB2E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B47D0B9D-B6EA-A874-A33F-D42523E87B7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6F01DF05-0C65-92AA-2DFC-05FAFF7E944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2C105EE8-07D9-F801-EAFF-7A5799D6344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ts val="0"/>
              </a:spcBef>
              <a:defRPr/>
            </a:pPr>
            <a:r>
              <a:rPr lang="en-US" sz="1200" dirty="0">
                <a:latin typeface="Arial Narrow" panose="020B0606020202030204" pitchFamily="34" charset="0"/>
              </a:rPr>
              <a:t>Diploma in IT </a:t>
            </a:r>
          </a:p>
          <a:p>
            <a:pPr lvl="1">
              <a:spcBef>
                <a:spcPts val="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update:18/10/2024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mc:AlternateContent xmlns:mc="http://schemas.openxmlformats.org/markup-compatibility/2006">
    <mc:Choice xmlns:p14="http://schemas.microsoft.com/office/powerpoint/2010/main" Requires="p14">
      <p:transition spd="slow" advTm="14483">
        <p14:flip dir="l"/>
      </p:transition>
    </mc:Choice>
    <mc:Fallback>
      <p:transition spd="slow" advTm="14483">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4.w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3.png"/><Relationship Id="rId2" Type="http://schemas.microsoft.com/office/2007/relationships/media" Target="../media/media21.m4a"/><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3.png"/><Relationship Id="rId2" Type="http://schemas.microsoft.com/office/2007/relationships/media" Target="../media/media22.m4a"/><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8.m4a"/><Relationship Id="rId7" Type="http://schemas.openxmlformats.org/officeDocument/2006/relationships/image" Target="../media/image7.wmf"/><Relationship Id="rId2" Type="http://schemas.microsoft.com/office/2007/relationships/media" Target="../media/media28.m4a"/><Relationship Id="rId1" Type="http://schemas.openxmlformats.org/officeDocument/2006/relationships/tags" Target="../tags/tag25.xml"/><Relationship Id="rId6" Type="http://schemas.openxmlformats.org/officeDocument/2006/relationships/oleObject" Target="../embeddings/oleObject1.bin"/><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Abstract Factory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228600" y="5410200"/>
            <a:ext cx="1371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6.2</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BDAEE41E-F517-1F0C-3D06-4A2AF2D2F69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21595">
        <p14:flip dir="l"/>
      </p:transition>
    </mc:Choice>
    <mc:Fallback>
      <p:transition spd="slow" advTm="215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52C9D-DA5C-5D0F-CBB4-F32A90D9F0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2EA60-ABD7-FEFF-2197-82757307B9D4}"/>
              </a:ext>
            </a:extLst>
          </p:cNvPr>
          <p:cNvSpPr>
            <a:spLocks noGrp="1"/>
          </p:cNvSpPr>
          <p:nvPr>
            <p:ph type="title"/>
          </p:nvPr>
        </p:nvSpPr>
        <p:spPr/>
        <p:txBody>
          <a:bodyPr/>
          <a:lstStyle/>
          <a:p>
            <a:pPr>
              <a:defRPr/>
            </a:pPr>
            <a:r>
              <a:rPr lang="en-US" dirty="0"/>
              <a:t>Revised Pizza Class</a:t>
            </a:r>
            <a:endParaRPr lang="en-SG" dirty="0"/>
          </a:p>
        </p:txBody>
      </p:sp>
      <p:sp>
        <p:nvSpPr>
          <p:cNvPr id="28676" name="Content Placeholder 2">
            <a:extLst>
              <a:ext uri="{FF2B5EF4-FFF2-40B4-BE49-F238E27FC236}">
                <a16:creationId xmlns:a16="http://schemas.microsoft.com/office/drawing/2014/main" id="{245EDFAB-D9A1-834B-E136-9FFAE3B1CB3C}"/>
              </a:ext>
            </a:extLst>
          </p:cNvPr>
          <p:cNvSpPr>
            <a:spLocks noGrp="1"/>
          </p:cNvSpPr>
          <p:nvPr>
            <p:ph idx="1"/>
          </p:nvPr>
        </p:nvSpPr>
        <p:spPr>
          <a:xfrm>
            <a:off x="388018" y="762000"/>
            <a:ext cx="8496300" cy="5029200"/>
          </a:xfrm>
        </p:spPr>
        <p:txBody>
          <a:bodyPr/>
          <a:lstStyle/>
          <a:p>
            <a:pPr marL="0" indent="0">
              <a:buNone/>
            </a:pPr>
            <a:r>
              <a:rPr lang="en-US" altLang="en-US" sz="2000" dirty="0">
                <a:latin typeface="Courier" pitchFamily="49" charset="0"/>
              </a:rPr>
              <a:t>public abstract class Pizza {</a:t>
            </a:r>
          </a:p>
          <a:p>
            <a:pPr marL="0" indent="0">
              <a:buNone/>
            </a:pPr>
            <a:r>
              <a:rPr lang="en-US" altLang="en-US" sz="2000" dirty="0">
                <a:latin typeface="Courier" pitchFamily="49" charset="0"/>
              </a:rPr>
              <a:t>    protected string name;</a:t>
            </a:r>
          </a:p>
          <a:p>
            <a:pPr marL="0" indent="0">
              <a:buNone/>
            </a:pPr>
            <a:r>
              <a:rPr lang="en-US" altLang="en-US" sz="2000" dirty="0">
                <a:latin typeface="Courier" pitchFamily="49" charset="0"/>
              </a:rPr>
              <a:t>    protected Dough dough;</a:t>
            </a:r>
          </a:p>
          <a:p>
            <a:pPr marL="0" indent="0">
              <a:buNone/>
            </a:pPr>
            <a:r>
              <a:rPr lang="en-US" altLang="en-US" sz="2000" dirty="0">
                <a:latin typeface="Courier" pitchFamily="49" charset="0"/>
              </a:rPr>
              <a:t>    protected Sauce sauce;</a:t>
            </a:r>
          </a:p>
          <a:p>
            <a:pPr marL="0" indent="0">
              <a:buNone/>
            </a:pPr>
            <a:r>
              <a:rPr lang="en-US" altLang="en-US" sz="2000" dirty="0">
                <a:latin typeface="Courier" pitchFamily="49" charset="0"/>
              </a:rPr>
              <a:t>    protected List&lt;Topping&gt; toppings = </a:t>
            </a:r>
          </a:p>
          <a:p>
            <a:pPr marL="0" indent="0">
              <a:buNone/>
            </a:pPr>
            <a:r>
              <a:rPr lang="en-US" altLang="en-US" sz="2000" dirty="0">
                <a:latin typeface="Courier" pitchFamily="49" charset="0"/>
              </a:rPr>
              <a:t>        new List&lt;Topping&gt;();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abstract void prepare();</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 Other methods, like bake(), cut(), box()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6" name="Rectangle 5">
            <a:extLst>
              <a:ext uri="{FF2B5EF4-FFF2-40B4-BE49-F238E27FC236}">
                <a16:creationId xmlns:a16="http://schemas.microsoft.com/office/drawing/2014/main" id="{092F9376-8783-B23B-EB99-D2DDFE2DC1E9}"/>
              </a:ext>
            </a:extLst>
          </p:cNvPr>
          <p:cNvSpPr/>
          <p:nvPr/>
        </p:nvSpPr>
        <p:spPr bwMode="auto">
          <a:xfrm>
            <a:off x="2590800" y="1560096"/>
            <a:ext cx="8382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3AFEDBFA-0A87-8407-BCC4-B8F839DFE4B7}"/>
              </a:ext>
            </a:extLst>
          </p:cNvPr>
          <p:cNvSpPr/>
          <p:nvPr/>
        </p:nvSpPr>
        <p:spPr bwMode="auto">
          <a:xfrm>
            <a:off x="2558716" y="1979197"/>
            <a:ext cx="8382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70C3523A-D691-E0DA-E869-01276AC9FDC6}"/>
              </a:ext>
            </a:extLst>
          </p:cNvPr>
          <p:cNvSpPr/>
          <p:nvPr/>
        </p:nvSpPr>
        <p:spPr bwMode="auto">
          <a:xfrm>
            <a:off x="3364832" y="2310671"/>
            <a:ext cx="1054768" cy="25146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6F3B1FB6-F222-7A75-57AE-AA9E0ED1632C}"/>
              </a:ext>
            </a:extLst>
          </p:cNvPr>
          <p:cNvSpPr/>
          <p:nvPr/>
        </p:nvSpPr>
        <p:spPr bwMode="auto">
          <a:xfrm>
            <a:off x="2139616" y="3362848"/>
            <a:ext cx="1213184" cy="334439"/>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4" name="Audio 13">
            <a:hlinkClick r:id="" action="ppaction://media"/>
            <a:extLst>
              <a:ext uri="{FF2B5EF4-FFF2-40B4-BE49-F238E27FC236}">
                <a16:creationId xmlns:a16="http://schemas.microsoft.com/office/drawing/2014/main" id="{B8101A4B-1F2C-E3FD-2340-F2153927C9D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7" name="Rectangle 15">
            <a:extLst>
              <a:ext uri="{FF2B5EF4-FFF2-40B4-BE49-F238E27FC236}">
                <a16:creationId xmlns:a16="http://schemas.microsoft.com/office/drawing/2014/main" id="{94248861-5101-EEF1-44F1-9FD9E75A88E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10</a:t>
            </a:fld>
            <a:endParaRPr lang="en-US" dirty="0"/>
          </a:p>
        </p:txBody>
      </p:sp>
    </p:spTree>
    <p:custDataLst>
      <p:tags r:id="rId1"/>
    </p:custDataLst>
    <p:extLst>
      <p:ext uri="{BB962C8B-B14F-4D97-AF65-F5344CB8AC3E}">
        <p14:creationId xmlns:p14="http://schemas.microsoft.com/office/powerpoint/2010/main" val="3770830732"/>
      </p:ext>
    </p:extLst>
  </p:cSld>
  <p:clrMapOvr>
    <a:masterClrMapping/>
  </p:clrMapOvr>
  <mc:AlternateContent xmlns:mc="http://schemas.openxmlformats.org/markup-compatibility/2006">
    <mc:Choice xmlns:p14="http://schemas.microsoft.com/office/powerpoint/2010/main" Requires="p14">
      <p:transition spd="slow" advTm="34268">
        <p14:flip dir="l"/>
      </p:transition>
    </mc:Choice>
    <mc:Fallback>
      <p:transition spd="slow" advTm="342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4"/>
                </p:tgtEl>
              </p:cMediaNode>
            </p:audio>
          </p:childTnLst>
        </p:cTn>
      </p:par>
    </p:tnLst>
    <p:bldLst>
      <p:bldP spid="6"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43386-7AAE-6E27-E8AD-54F67EFED747}"/>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B6150AB-819D-FA35-525C-0DA863782615}"/>
              </a:ext>
            </a:extLst>
          </p:cNvPr>
          <p:cNvSpPr txBox="1">
            <a:spLocks/>
          </p:cNvSpPr>
          <p:nvPr/>
        </p:nvSpPr>
        <p:spPr bwMode="auto">
          <a:xfrm>
            <a:off x="381000" y="9144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altLang="en-US" kern="0" dirty="0"/>
              <a:t>Create a factory for each region to create ingredients</a:t>
            </a:r>
          </a:p>
          <a:p>
            <a:r>
              <a:rPr lang="en-US" altLang="en-US" kern="0" dirty="0"/>
              <a:t>Define an interface for all ingredient factories</a:t>
            </a:r>
          </a:p>
        </p:txBody>
      </p:sp>
      <p:sp>
        <p:nvSpPr>
          <p:cNvPr id="2" name="Title 1">
            <a:extLst>
              <a:ext uri="{FF2B5EF4-FFF2-40B4-BE49-F238E27FC236}">
                <a16:creationId xmlns:a16="http://schemas.microsoft.com/office/drawing/2014/main" id="{F2D6F4F5-5149-4257-A87B-8877C967BB73}"/>
              </a:ext>
            </a:extLst>
          </p:cNvPr>
          <p:cNvSpPr>
            <a:spLocks noGrp="1"/>
          </p:cNvSpPr>
          <p:nvPr>
            <p:ph type="title"/>
          </p:nvPr>
        </p:nvSpPr>
        <p:spPr/>
        <p:txBody>
          <a:bodyPr/>
          <a:lstStyle/>
          <a:p>
            <a:pPr>
              <a:defRPr/>
            </a:pPr>
            <a:r>
              <a:rPr lang="en-US" dirty="0"/>
              <a:t>Ingredient Factories</a:t>
            </a:r>
            <a:endParaRPr lang="en-SG" dirty="0"/>
          </a:p>
        </p:txBody>
      </p:sp>
      <p:sp>
        <p:nvSpPr>
          <p:cNvPr id="28676" name="Content Placeholder 2">
            <a:extLst>
              <a:ext uri="{FF2B5EF4-FFF2-40B4-BE49-F238E27FC236}">
                <a16:creationId xmlns:a16="http://schemas.microsoft.com/office/drawing/2014/main" id="{B76AF1B2-B433-06FF-FC24-08D0DA6383CF}"/>
              </a:ext>
            </a:extLst>
          </p:cNvPr>
          <p:cNvSpPr>
            <a:spLocks noGrp="1"/>
          </p:cNvSpPr>
          <p:nvPr>
            <p:ph idx="1"/>
          </p:nvPr>
        </p:nvSpPr>
        <p:spPr>
          <a:xfrm>
            <a:off x="323850" y="3027947"/>
            <a:ext cx="8496300" cy="3068053"/>
          </a:xfrm>
        </p:spPr>
        <p:txBody>
          <a:bodyPr/>
          <a:lstStyle/>
          <a:p>
            <a:pPr marL="0" indent="0">
              <a:buNone/>
            </a:pPr>
            <a:r>
              <a:rPr lang="en-US" altLang="en-US" sz="2000" dirty="0">
                <a:latin typeface="Courier" pitchFamily="49" charset="0"/>
              </a:rPr>
              <a:t>public interface </a:t>
            </a:r>
            <a:r>
              <a:rPr lang="en-US" altLang="en-US" sz="2000" dirty="0" err="1">
                <a:latin typeface="Courier" pitchFamily="49" charset="0"/>
              </a:rPr>
              <a:t>PizzaIngredientFactory</a:t>
            </a:r>
            <a:r>
              <a:rPr lang="en-US" altLang="en-US" sz="2000" dirty="0">
                <a:latin typeface="Courier" pitchFamily="49" charset="0"/>
              </a:rPr>
              <a:t> {</a:t>
            </a:r>
          </a:p>
          <a:p>
            <a:pPr marL="0" indent="0">
              <a:buNone/>
            </a:pPr>
            <a:r>
              <a:rPr lang="en-US" altLang="en-US" sz="2000" dirty="0">
                <a:latin typeface="Courier" pitchFamily="49" charset="0"/>
              </a:rPr>
              <a:t>    public Dough </a:t>
            </a:r>
            <a:r>
              <a:rPr lang="en-US" altLang="en-US" sz="2000" dirty="0" err="1">
                <a:latin typeface="Courier" pitchFamily="49" charset="0"/>
              </a:rPr>
              <a:t>createDough</a:t>
            </a:r>
            <a:r>
              <a:rPr lang="en-US" altLang="en-US" sz="2000" dirty="0">
                <a:latin typeface="Courier" pitchFamily="49" charset="0"/>
              </a:rPr>
              <a:t>();</a:t>
            </a:r>
          </a:p>
          <a:p>
            <a:pPr marL="0" indent="0">
              <a:buNone/>
            </a:pPr>
            <a:r>
              <a:rPr lang="en-US" altLang="en-US" sz="2000" dirty="0">
                <a:latin typeface="Courier" pitchFamily="49" charset="0"/>
              </a:rPr>
              <a:t>    public Sauce </a:t>
            </a:r>
            <a:r>
              <a:rPr lang="en-US" altLang="en-US" sz="2000" dirty="0" err="1">
                <a:latin typeface="Courier" pitchFamily="49" charset="0"/>
              </a:rPr>
              <a:t>createSauce</a:t>
            </a:r>
            <a:r>
              <a:rPr lang="en-US" altLang="en-US" sz="2000" dirty="0">
                <a:latin typeface="Courier" pitchFamily="49" charset="0"/>
              </a:rPr>
              <a:t>();</a:t>
            </a:r>
          </a:p>
          <a:p>
            <a:pPr marL="0" indent="0">
              <a:buNone/>
            </a:pPr>
            <a:r>
              <a:rPr lang="en-US" altLang="en-US" sz="2000" dirty="0">
                <a:latin typeface="Courier" pitchFamily="49" charset="0"/>
              </a:rPr>
              <a:t>    public Cheese </a:t>
            </a:r>
            <a:r>
              <a:rPr lang="en-US" altLang="en-US" sz="2000" dirty="0" err="1">
                <a:latin typeface="Courier" pitchFamily="49" charset="0"/>
              </a:rPr>
              <a:t>createCheese</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pic>
        <p:nvPicPr>
          <p:cNvPr id="5" name="Audio 4">
            <a:hlinkClick r:id="" action="ppaction://media"/>
            <a:extLst>
              <a:ext uri="{FF2B5EF4-FFF2-40B4-BE49-F238E27FC236}">
                <a16:creationId xmlns:a16="http://schemas.microsoft.com/office/drawing/2014/main" id="{3C4980D8-EBFC-D4F2-F397-3033385631B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0" name="Rectangle 15">
            <a:extLst>
              <a:ext uri="{FF2B5EF4-FFF2-40B4-BE49-F238E27FC236}">
                <a16:creationId xmlns:a16="http://schemas.microsoft.com/office/drawing/2014/main" id="{9E21E4C6-2310-9862-AD55-E166E6A34CB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11</a:t>
            </a:fld>
            <a:endParaRPr lang="en-US" dirty="0"/>
          </a:p>
        </p:txBody>
      </p:sp>
    </p:spTree>
    <p:custDataLst>
      <p:tags r:id="rId1"/>
    </p:custDataLst>
    <p:extLst>
      <p:ext uri="{BB962C8B-B14F-4D97-AF65-F5344CB8AC3E}">
        <p14:creationId xmlns:p14="http://schemas.microsoft.com/office/powerpoint/2010/main" val="3260933269"/>
      </p:ext>
    </p:extLst>
  </p:cSld>
  <p:clrMapOvr>
    <a:masterClrMapping/>
  </p:clrMapOvr>
  <mc:AlternateContent xmlns:mc="http://schemas.openxmlformats.org/markup-compatibility/2006">
    <mc:Choice xmlns:p14="http://schemas.microsoft.com/office/powerpoint/2010/main" Requires="p14">
      <p:transition spd="slow" advTm="38564">
        <p14:flip dir="l"/>
      </p:transition>
    </mc:Choice>
    <mc:Fallback>
      <p:transition spd="slow" advTm="385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676">
                                            <p:txEl>
                                              <p:pRg st="0" end="0"/>
                                            </p:txEl>
                                          </p:spTgt>
                                        </p:tgtEl>
                                        <p:attrNameLst>
                                          <p:attrName>style.visibility</p:attrName>
                                        </p:attrNameLst>
                                      </p:cBhvr>
                                      <p:to>
                                        <p:strVal val="visible"/>
                                      </p:to>
                                    </p:set>
                                    <p:animEffect transition="in" filter="fade">
                                      <p:cBhvr>
                                        <p:cTn id="11" dur="500"/>
                                        <p:tgtEl>
                                          <p:spTgt spid="2867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8676">
                                            <p:txEl>
                                              <p:pRg st="1" end="1"/>
                                            </p:txEl>
                                          </p:spTgt>
                                        </p:tgtEl>
                                        <p:attrNameLst>
                                          <p:attrName>style.visibility</p:attrName>
                                        </p:attrNameLst>
                                      </p:cBhvr>
                                      <p:to>
                                        <p:strVal val="visible"/>
                                      </p:to>
                                    </p:set>
                                    <p:animEffect transition="in" filter="fade">
                                      <p:cBhvr>
                                        <p:cTn id="14" dur="500"/>
                                        <p:tgtEl>
                                          <p:spTgt spid="28676">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animEffect transition="in" filter="fade">
                                      <p:cBhvr>
                                        <p:cTn id="17" dur="500"/>
                                        <p:tgtEl>
                                          <p:spTgt spid="2867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xEl>
                                              <p:pRg st="3" end="3"/>
                                            </p:txEl>
                                          </p:spTgt>
                                        </p:tgtEl>
                                        <p:attrNameLst>
                                          <p:attrName>style.visibility</p:attrName>
                                        </p:attrNameLst>
                                      </p:cBhvr>
                                      <p:to>
                                        <p:strVal val="visible"/>
                                      </p:to>
                                    </p:set>
                                    <p:animEffect transition="in" filter="fade">
                                      <p:cBhvr>
                                        <p:cTn id="20" dur="500"/>
                                        <p:tgtEl>
                                          <p:spTgt spid="2867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8676">
                                            <p:txEl>
                                              <p:pRg st="4" end="4"/>
                                            </p:txEl>
                                          </p:spTgt>
                                        </p:tgtEl>
                                        <p:attrNameLst>
                                          <p:attrName>style.visibility</p:attrName>
                                        </p:attrNameLst>
                                      </p:cBhvr>
                                      <p:to>
                                        <p:strVal val="visible"/>
                                      </p:to>
                                    </p:set>
                                    <p:animEffect transition="in" filter="fade">
                                      <p:cBhvr>
                                        <p:cTn id="23" dur="500"/>
                                        <p:tgtEl>
                                          <p:spTgt spid="2867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8676">
                                            <p:txEl>
                                              <p:pRg st="5" end="5"/>
                                            </p:txEl>
                                          </p:spTgt>
                                        </p:tgtEl>
                                        <p:attrNameLst>
                                          <p:attrName>style.visibility</p:attrName>
                                        </p:attrNameLst>
                                      </p:cBhvr>
                                      <p:to>
                                        <p:strVal val="visible"/>
                                      </p:to>
                                    </p:set>
                                    <p:animEffect transition="in" filter="fade">
                                      <p:cBhvr>
                                        <p:cTn id="26" dur="500"/>
                                        <p:tgtEl>
                                          <p:spTgt spid="286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33FC2-5774-9A42-CC39-E39926ADC6FD}"/>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B3C94CC-4F80-C54E-42D5-988E3F8FD4A9}"/>
              </a:ext>
            </a:extLst>
          </p:cNvPr>
          <p:cNvSpPr txBox="1">
            <a:spLocks/>
          </p:cNvSpPr>
          <p:nvPr/>
        </p:nvSpPr>
        <p:spPr bwMode="auto">
          <a:xfrm>
            <a:off x="381000" y="9144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altLang="en-US" kern="0" dirty="0"/>
              <a:t>Customize each method to the region</a:t>
            </a:r>
          </a:p>
        </p:txBody>
      </p:sp>
      <p:sp>
        <p:nvSpPr>
          <p:cNvPr id="2" name="Title 1">
            <a:extLst>
              <a:ext uri="{FF2B5EF4-FFF2-40B4-BE49-F238E27FC236}">
                <a16:creationId xmlns:a16="http://schemas.microsoft.com/office/drawing/2014/main" id="{A21962C6-6689-EC9C-B79E-857C9B609726}"/>
              </a:ext>
            </a:extLst>
          </p:cNvPr>
          <p:cNvSpPr>
            <a:spLocks noGrp="1"/>
          </p:cNvSpPr>
          <p:nvPr>
            <p:ph type="title"/>
          </p:nvPr>
        </p:nvSpPr>
        <p:spPr/>
        <p:txBody>
          <a:bodyPr/>
          <a:lstStyle/>
          <a:p>
            <a:pPr>
              <a:defRPr/>
            </a:pPr>
            <a:r>
              <a:rPr lang="en-US" dirty="0"/>
              <a:t>New York Ingredient Factory</a:t>
            </a:r>
            <a:endParaRPr lang="en-SG" dirty="0"/>
          </a:p>
        </p:txBody>
      </p:sp>
      <p:sp>
        <p:nvSpPr>
          <p:cNvPr id="28676" name="Content Placeholder 2">
            <a:extLst>
              <a:ext uri="{FF2B5EF4-FFF2-40B4-BE49-F238E27FC236}">
                <a16:creationId xmlns:a16="http://schemas.microsoft.com/office/drawing/2014/main" id="{1AAF25A5-5B9E-D367-2F94-A1F313A0864C}"/>
              </a:ext>
            </a:extLst>
          </p:cNvPr>
          <p:cNvSpPr>
            <a:spLocks noGrp="1"/>
          </p:cNvSpPr>
          <p:nvPr>
            <p:ph idx="1"/>
          </p:nvPr>
        </p:nvSpPr>
        <p:spPr>
          <a:xfrm>
            <a:off x="209550" y="1524000"/>
            <a:ext cx="8724900" cy="3068053"/>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NYPizzaIngredientFactory</a:t>
            </a:r>
            <a:r>
              <a:rPr lang="en-US" altLang="en-US" sz="2000" dirty="0">
                <a:latin typeface="Courier" pitchFamily="49" charset="0"/>
              </a:rPr>
              <a:t>: </a:t>
            </a:r>
            <a:r>
              <a:rPr lang="en-US" altLang="en-US" sz="2000" dirty="0" err="1">
                <a:latin typeface="Courier" pitchFamily="49" charset="0"/>
              </a:rPr>
              <a:t>IngredientFactory</a:t>
            </a:r>
            <a:r>
              <a:rPr lang="en-US" altLang="en-US" sz="2000" dirty="0">
                <a:latin typeface="Courier" pitchFamily="49" charset="0"/>
              </a:rPr>
              <a:t> {</a:t>
            </a:r>
          </a:p>
          <a:p>
            <a:pPr marL="0" indent="0">
              <a:buNone/>
            </a:pPr>
            <a:r>
              <a:rPr lang="en-US" altLang="en-US" sz="2000" dirty="0">
                <a:latin typeface="Courier" pitchFamily="49" charset="0"/>
              </a:rPr>
              <a:t>    public Dough </a:t>
            </a:r>
            <a:r>
              <a:rPr lang="en-US" altLang="en-US" sz="2000" dirty="0" err="1">
                <a:latin typeface="Courier" pitchFamily="49" charset="0"/>
              </a:rPr>
              <a:t>createDough</a:t>
            </a:r>
            <a:r>
              <a:rPr lang="en-US" altLang="en-US" sz="2000" dirty="0">
                <a:latin typeface="Courier" pitchFamily="49" charset="0"/>
              </a:rPr>
              <a:t>() {</a:t>
            </a:r>
          </a:p>
          <a:p>
            <a:pPr marL="0" indent="0">
              <a:buNone/>
            </a:pPr>
            <a:r>
              <a:rPr lang="en-US" altLang="en-US" sz="2000" dirty="0">
                <a:latin typeface="Courier" pitchFamily="49" charset="0"/>
              </a:rPr>
              <a:t>        return new </a:t>
            </a:r>
            <a:r>
              <a:rPr lang="en-US" altLang="en-US" sz="2000" dirty="0" err="1">
                <a:latin typeface="Courier" pitchFamily="49" charset="0"/>
              </a:rPr>
              <a:t>ThinCrustDough</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public Sauce </a:t>
            </a:r>
            <a:r>
              <a:rPr lang="en-US" altLang="en-US" sz="2000" dirty="0" err="1">
                <a:latin typeface="Courier" pitchFamily="49" charset="0"/>
              </a:rPr>
              <a:t>createSauce</a:t>
            </a:r>
            <a:r>
              <a:rPr lang="en-US" altLang="en-US" sz="2000" dirty="0">
                <a:latin typeface="Courier" pitchFamily="49" charset="0"/>
              </a:rPr>
              <a:t>() {</a:t>
            </a:r>
          </a:p>
          <a:p>
            <a:pPr marL="0" indent="0">
              <a:buNone/>
            </a:pPr>
            <a:r>
              <a:rPr lang="en-US" altLang="en-US" sz="2000" dirty="0">
                <a:latin typeface="Courier" pitchFamily="49" charset="0"/>
              </a:rPr>
              <a:t>        return new </a:t>
            </a:r>
            <a:r>
              <a:rPr lang="en-US" altLang="en-US" sz="2000" dirty="0" err="1">
                <a:latin typeface="Courier" pitchFamily="49" charset="0"/>
              </a:rPr>
              <a:t>MarinaraSauce</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public Cheese </a:t>
            </a:r>
            <a:r>
              <a:rPr lang="en-US" altLang="en-US" sz="2000" dirty="0" err="1">
                <a:latin typeface="Courier" pitchFamily="49" charset="0"/>
              </a:rPr>
              <a:t>createCheese</a:t>
            </a:r>
            <a:r>
              <a:rPr lang="en-US" altLang="en-US" sz="2000" dirty="0">
                <a:latin typeface="Courier" pitchFamily="49" charset="0"/>
              </a:rPr>
              <a:t>() {</a:t>
            </a:r>
          </a:p>
          <a:p>
            <a:pPr marL="0" indent="0">
              <a:buNone/>
            </a:pPr>
            <a:r>
              <a:rPr lang="en-US" altLang="en-US" sz="2000" dirty="0">
                <a:latin typeface="Courier" pitchFamily="49" charset="0"/>
              </a:rPr>
              <a:t>        return new </a:t>
            </a:r>
            <a:r>
              <a:rPr lang="en-US" altLang="en-US" sz="2000" dirty="0" err="1">
                <a:latin typeface="Courier" pitchFamily="49" charset="0"/>
              </a:rPr>
              <a:t>ReggianoCheese</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8" name="Rectangle 15">
            <a:extLst>
              <a:ext uri="{FF2B5EF4-FFF2-40B4-BE49-F238E27FC236}">
                <a16:creationId xmlns:a16="http://schemas.microsoft.com/office/drawing/2014/main" id="{5030F9EB-7F8A-2927-EF16-2C3EF965193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12</a:t>
            </a:fld>
            <a:endParaRPr lang="en-US" dirty="0"/>
          </a:p>
        </p:txBody>
      </p:sp>
      <p:sp>
        <p:nvSpPr>
          <p:cNvPr id="3" name="Rectangle 2">
            <a:extLst>
              <a:ext uri="{FF2B5EF4-FFF2-40B4-BE49-F238E27FC236}">
                <a16:creationId xmlns:a16="http://schemas.microsoft.com/office/drawing/2014/main" id="{A1A15F63-D390-1F6F-F1F5-A06E3EDC74A6}"/>
              </a:ext>
            </a:extLst>
          </p:cNvPr>
          <p:cNvSpPr/>
          <p:nvPr/>
        </p:nvSpPr>
        <p:spPr bwMode="auto">
          <a:xfrm>
            <a:off x="6000750" y="1600200"/>
            <a:ext cx="29337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6" name="Audio 5">
            <a:hlinkClick r:id="" action="ppaction://media"/>
            <a:extLst>
              <a:ext uri="{FF2B5EF4-FFF2-40B4-BE49-F238E27FC236}">
                <a16:creationId xmlns:a16="http://schemas.microsoft.com/office/drawing/2014/main" id="{255F2370-B6DE-4F04-E961-80FA453DB04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995383632"/>
      </p:ext>
    </p:extLst>
  </p:cSld>
  <p:clrMapOvr>
    <a:masterClrMapping/>
  </p:clrMapOvr>
  <mc:AlternateContent xmlns:mc="http://schemas.openxmlformats.org/markup-compatibility/2006">
    <mc:Choice xmlns:p14="http://schemas.microsoft.com/office/powerpoint/2010/main" Requires="p14">
      <p:transition spd="slow" advTm="35965">
        <p14:flip dir="l"/>
      </p:transition>
    </mc:Choice>
    <mc:Fallback>
      <p:transition spd="slow" advTm="359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5F397-6ECE-53BB-A19B-5D9DFF9EAFCB}"/>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36D5A11-DD73-0CC5-0D9C-CA1EE07B7431}"/>
              </a:ext>
            </a:extLst>
          </p:cNvPr>
          <p:cNvSpPr txBox="1">
            <a:spLocks/>
          </p:cNvSpPr>
          <p:nvPr/>
        </p:nvSpPr>
        <p:spPr bwMode="auto">
          <a:xfrm>
            <a:off x="381000" y="9144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altLang="en-US" kern="0" dirty="0"/>
              <a:t>Meat Lover’s Pizza</a:t>
            </a:r>
          </a:p>
          <a:p>
            <a:pPr lvl="1"/>
            <a:r>
              <a:rPr lang="en-US" altLang="en-US" kern="0" dirty="0"/>
              <a:t>All pizzas use regional dough and sauce</a:t>
            </a:r>
          </a:p>
          <a:p>
            <a:pPr lvl="1"/>
            <a:r>
              <a:rPr lang="en-US" altLang="en-US" kern="0" dirty="0"/>
              <a:t>Toppings are regional cheese, beef and pepperoni</a:t>
            </a:r>
          </a:p>
          <a:p>
            <a:pPr lvl="2"/>
            <a:r>
              <a:rPr lang="en-US" altLang="en-US" kern="0" dirty="0"/>
              <a:t>Beef and pepperoni are the same everywhere</a:t>
            </a:r>
          </a:p>
        </p:txBody>
      </p:sp>
      <p:sp>
        <p:nvSpPr>
          <p:cNvPr id="2" name="Title 1">
            <a:extLst>
              <a:ext uri="{FF2B5EF4-FFF2-40B4-BE49-F238E27FC236}">
                <a16:creationId xmlns:a16="http://schemas.microsoft.com/office/drawing/2014/main" id="{7FA6A8D5-80B6-B533-F576-8CFBB94DB0F2}"/>
              </a:ext>
            </a:extLst>
          </p:cNvPr>
          <p:cNvSpPr>
            <a:spLocks noGrp="1"/>
          </p:cNvSpPr>
          <p:nvPr>
            <p:ph type="title"/>
          </p:nvPr>
        </p:nvSpPr>
        <p:spPr/>
        <p:txBody>
          <a:bodyPr/>
          <a:lstStyle/>
          <a:p>
            <a:pPr>
              <a:defRPr/>
            </a:pPr>
            <a:r>
              <a:rPr lang="en-US" dirty="0"/>
              <a:t>Let’s Make a Pizza</a:t>
            </a:r>
            <a:endParaRPr lang="en-SG" dirty="0"/>
          </a:p>
        </p:txBody>
      </p:sp>
      <p:sp>
        <p:nvSpPr>
          <p:cNvPr id="28676" name="Content Placeholder 2">
            <a:extLst>
              <a:ext uri="{FF2B5EF4-FFF2-40B4-BE49-F238E27FC236}">
                <a16:creationId xmlns:a16="http://schemas.microsoft.com/office/drawing/2014/main" id="{5EAF7342-07E9-298A-A3D5-698360DFD997}"/>
              </a:ext>
            </a:extLst>
          </p:cNvPr>
          <p:cNvSpPr>
            <a:spLocks noGrp="1"/>
          </p:cNvSpPr>
          <p:nvPr>
            <p:ph idx="1"/>
          </p:nvPr>
        </p:nvSpPr>
        <p:spPr>
          <a:xfrm>
            <a:off x="209550" y="3324727"/>
            <a:ext cx="8724900" cy="2314074"/>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MeatLoversPizza</a:t>
            </a:r>
            <a:r>
              <a:rPr lang="en-US" altLang="en-US" sz="2000" dirty="0">
                <a:latin typeface="Courier" pitchFamily="49" charset="0"/>
              </a:rPr>
              <a:t>: Pizza {</a:t>
            </a:r>
          </a:p>
          <a:p>
            <a:pPr marL="0" indent="0">
              <a:buNone/>
            </a:pPr>
            <a:r>
              <a:rPr lang="en-US" altLang="en-US" sz="2000" dirty="0">
                <a:latin typeface="Courier" pitchFamily="49" charset="0"/>
              </a:rPr>
              <a:t>    private </a:t>
            </a:r>
            <a:r>
              <a:rPr lang="en-US" altLang="en-US" sz="2000" dirty="0" err="1">
                <a:latin typeface="Courier" pitchFamily="49" charset="0"/>
              </a:rPr>
              <a:t>PizzaIngredientFactory</a:t>
            </a:r>
            <a:r>
              <a:rPr lang="en-US" altLang="en-US" sz="2000" dirty="0">
                <a:latin typeface="Courier" pitchFamily="49" charset="0"/>
              </a:rPr>
              <a:t> </a:t>
            </a:r>
            <a:r>
              <a:rPr lang="en-US" altLang="en-US" sz="2000" dirty="0" err="1">
                <a:latin typeface="Courier" pitchFamily="49" charset="0"/>
              </a:rPr>
              <a:t>ingredientFactory</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a:t>
            </a:r>
            <a:r>
              <a:rPr lang="en-US" altLang="en-US" sz="2000" dirty="0" err="1">
                <a:latin typeface="Courier" pitchFamily="49" charset="0"/>
              </a:rPr>
              <a:t>MeatLoversPizza</a:t>
            </a:r>
            <a:r>
              <a:rPr lang="en-US" altLang="en-US" sz="2000" dirty="0">
                <a:latin typeface="Courier" pitchFamily="49" charset="0"/>
              </a:rPr>
              <a:t>(</a:t>
            </a:r>
            <a:r>
              <a:rPr lang="en-US" altLang="en-US" sz="2000" dirty="0" err="1">
                <a:latin typeface="Courier" pitchFamily="49" charset="0"/>
              </a:rPr>
              <a:t>PizzaIngredientFactory</a:t>
            </a:r>
            <a:r>
              <a:rPr lang="en-US" altLang="en-US" sz="2000" dirty="0">
                <a:latin typeface="Courier" pitchFamily="49" charset="0"/>
              </a:rPr>
              <a:t> </a:t>
            </a:r>
            <a:r>
              <a:rPr lang="en-US" altLang="en-US" sz="2000" dirty="0" err="1">
                <a:latin typeface="Courier" pitchFamily="49" charset="0"/>
              </a:rPr>
              <a:t>pif</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this.ingredientFactory</a:t>
            </a:r>
            <a:r>
              <a:rPr lang="en-US" altLang="en-US" sz="2000" dirty="0">
                <a:latin typeface="Courier" pitchFamily="49" charset="0"/>
              </a:rPr>
              <a:t> = </a:t>
            </a:r>
            <a:r>
              <a:rPr lang="en-US" altLang="en-US" sz="2000" dirty="0" err="1">
                <a:latin typeface="Courier" pitchFamily="49" charset="0"/>
              </a:rPr>
              <a:t>pif</a:t>
            </a:r>
            <a:r>
              <a:rPr lang="en-US" altLang="en-US" sz="2000" dirty="0">
                <a:latin typeface="Courier" pitchFamily="49" charset="0"/>
              </a:rPr>
              <a:t>;</a:t>
            </a:r>
          </a:p>
          <a:p>
            <a:pPr marL="0" indent="0">
              <a:buNone/>
            </a:pPr>
            <a:r>
              <a:rPr lang="en-US" altLang="en-US" sz="2000" dirty="0">
                <a:latin typeface="Courier" pitchFamily="49" charset="0"/>
              </a:rPr>
              <a:t>    }</a:t>
            </a:r>
          </a:p>
        </p:txBody>
      </p:sp>
      <p:sp>
        <p:nvSpPr>
          <p:cNvPr id="3" name="Rectangle 2">
            <a:extLst>
              <a:ext uri="{FF2B5EF4-FFF2-40B4-BE49-F238E27FC236}">
                <a16:creationId xmlns:a16="http://schemas.microsoft.com/office/drawing/2014/main" id="{8B619F51-B199-E9F8-4973-E6E2023B31CC}"/>
              </a:ext>
            </a:extLst>
          </p:cNvPr>
          <p:cNvSpPr/>
          <p:nvPr/>
        </p:nvSpPr>
        <p:spPr bwMode="auto">
          <a:xfrm>
            <a:off x="762000" y="3773904"/>
            <a:ext cx="7772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1" name="Audio 10">
            <a:hlinkClick r:id="" action="ppaction://media"/>
            <a:extLst>
              <a:ext uri="{FF2B5EF4-FFF2-40B4-BE49-F238E27FC236}">
                <a16:creationId xmlns:a16="http://schemas.microsoft.com/office/drawing/2014/main" id="{17DF7603-BD66-426C-E9D9-5D706CE488D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4" name="Rectangle 15">
            <a:extLst>
              <a:ext uri="{FF2B5EF4-FFF2-40B4-BE49-F238E27FC236}">
                <a16:creationId xmlns:a16="http://schemas.microsoft.com/office/drawing/2014/main" id="{D6078615-9D35-117D-A5D6-56B0AEBE0E3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13</a:t>
            </a:fld>
            <a:endParaRPr lang="en-US" dirty="0"/>
          </a:p>
        </p:txBody>
      </p:sp>
    </p:spTree>
    <p:custDataLst>
      <p:tags r:id="rId1"/>
    </p:custDataLst>
    <p:extLst>
      <p:ext uri="{BB962C8B-B14F-4D97-AF65-F5344CB8AC3E}">
        <p14:creationId xmlns:p14="http://schemas.microsoft.com/office/powerpoint/2010/main" val="3295016422"/>
      </p:ext>
    </p:extLst>
  </p:cSld>
  <p:clrMapOvr>
    <a:masterClrMapping/>
  </p:clrMapOvr>
  <mc:AlternateContent xmlns:mc="http://schemas.openxmlformats.org/markup-compatibility/2006">
    <mc:Choice xmlns:p14="http://schemas.microsoft.com/office/powerpoint/2010/main" Requires="p14">
      <p:transition spd="slow" advTm="40960">
        <p14:flip dir="l"/>
      </p:transition>
    </mc:Choice>
    <mc:Fallback>
      <p:transition spd="slow" advTm="409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676">
                                            <p:txEl>
                                              <p:pRg st="0" end="0"/>
                                            </p:txEl>
                                          </p:spTgt>
                                        </p:tgtEl>
                                        <p:attrNameLst>
                                          <p:attrName>style.visibility</p:attrName>
                                        </p:attrNameLst>
                                      </p:cBhvr>
                                      <p:to>
                                        <p:strVal val="visible"/>
                                      </p:to>
                                    </p:set>
                                    <p:animEffect transition="in" filter="fade">
                                      <p:cBhvr>
                                        <p:cTn id="11" dur="500"/>
                                        <p:tgtEl>
                                          <p:spTgt spid="2867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8676">
                                            <p:txEl>
                                              <p:pRg st="1" end="1"/>
                                            </p:txEl>
                                          </p:spTgt>
                                        </p:tgtEl>
                                        <p:attrNameLst>
                                          <p:attrName>style.visibility</p:attrName>
                                        </p:attrNameLst>
                                      </p:cBhvr>
                                      <p:to>
                                        <p:strVal val="visible"/>
                                      </p:to>
                                    </p:set>
                                    <p:animEffect transition="in" filter="fade">
                                      <p:cBhvr>
                                        <p:cTn id="14" dur="500"/>
                                        <p:tgtEl>
                                          <p:spTgt spid="28676">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8676">
                                            <p:txEl>
                                              <p:pRg st="3" end="3"/>
                                            </p:txEl>
                                          </p:spTgt>
                                        </p:tgtEl>
                                        <p:attrNameLst>
                                          <p:attrName>style.visibility</p:attrName>
                                        </p:attrNameLst>
                                      </p:cBhvr>
                                      <p:to>
                                        <p:strVal val="visible"/>
                                      </p:to>
                                    </p:set>
                                    <p:animEffect transition="in" filter="fade">
                                      <p:cBhvr>
                                        <p:cTn id="17" dur="500"/>
                                        <p:tgtEl>
                                          <p:spTgt spid="2867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xEl>
                                              <p:pRg st="4" end="4"/>
                                            </p:txEl>
                                          </p:spTgt>
                                        </p:tgtEl>
                                        <p:attrNameLst>
                                          <p:attrName>style.visibility</p:attrName>
                                        </p:attrNameLst>
                                      </p:cBhvr>
                                      <p:to>
                                        <p:strVal val="visible"/>
                                      </p:to>
                                    </p:set>
                                    <p:animEffect transition="in" filter="fade">
                                      <p:cBhvr>
                                        <p:cTn id="20" dur="500"/>
                                        <p:tgtEl>
                                          <p:spTgt spid="2867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8676">
                                            <p:txEl>
                                              <p:pRg st="5" end="5"/>
                                            </p:txEl>
                                          </p:spTgt>
                                        </p:tgtEl>
                                        <p:attrNameLst>
                                          <p:attrName>style.visibility</p:attrName>
                                        </p:attrNameLst>
                                      </p:cBhvr>
                                      <p:to>
                                        <p:strVal val="visible"/>
                                      </p:to>
                                    </p:set>
                                    <p:animEffect transition="in" filter="fade">
                                      <p:cBhvr>
                                        <p:cTn id="23" dur="500"/>
                                        <p:tgtEl>
                                          <p:spTgt spid="2867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1"/>
                </p:tgtEl>
              </p:cMediaNode>
            </p:audio>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2941-D3EF-F681-AAE6-E69B2905D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0C635-A009-53FE-9D71-3D13DB372B54}"/>
              </a:ext>
            </a:extLst>
          </p:cNvPr>
          <p:cNvSpPr>
            <a:spLocks noGrp="1"/>
          </p:cNvSpPr>
          <p:nvPr>
            <p:ph type="title"/>
          </p:nvPr>
        </p:nvSpPr>
        <p:spPr/>
        <p:txBody>
          <a:bodyPr/>
          <a:lstStyle/>
          <a:p>
            <a:pPr>
              <a:defRPr/>
            </a:pPr>
            <a:r>
              <a:rPr lang="en-US" dirty="0"/>
              <a:t>Let’s Make a Pizza</a:t>
            </a:r>
            <a:endParaRPr lang="en-SG" dirty="0"/>
          </a:p>
        </p:txBody>
      </p:sp>
      <p:sp>
        <p:nvSpPr>
          <p:cNvPr id="28676" name="Content Placeholder 2">
            <a:extLst>
              <a:ext uri="{FF2B5EF4-FFF2-40B4-BE49-F238E27FC236}">
                <a16:creationId xmlns:a16="http://schemas.microsoft.com/office/drawing/2014/main" id="{41CB1710-1CEC-085E-42EB-6209A9EA16A5}"/>
              </a:ext>
            </a:extLst>
          </p:cNvPr>
          <p:cNvSpPr>
            <a:spLocks noGrp="1"/>
          </p:cNvSpPr>
          <p:nvPr>
            <p:ph idx="1"/>
          </p:nvPr>
        </p:nvSpPr>
        <p:spPr>
          <a:xfrm>
            <a:off x="-76200" y="990600"/>
            <a:ext cx="9220200" cy="5105400"/>
          </a:xfrm>
        </p:spPr>
        <p:txBody>
          <a:bodyPr/>
          <a:lstStyle/>
          <a:p>
            <a:pPr marL="0" indent="0">
              <a:buNone/>
            </a:pPr>
            <a:r>
              <a:rPr lang="en-US" altLang="en-US" sz="2000" dirty="0">
                <a:latin typeface="Courier" pitchFamily="49" charset="0"/>
              </a:rPr>
              <a:t>    public override void prepare()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($"Preparing {name}");</a:t>
            </a:r>
          </a:p>
          <a:p>
            <a:pPr marL="0" indent="0">
              <a:buNone/>
            </a:pPr>
            <a:r>
              <a:rPr lang="en-US" altLang="en-US" sz="2000" dirty="0">
                <a:latin typeface="Courier" pitchFamily="49" charset="0"/>
              </a:rPr>
              <a:t>        dough = </a:t>
            </a:r>
            <a:r>
              <a:rPr lang="en-US" altLang="en-US" sz="2000" dirty="0" err="1">
                <a:latin typeface="Courier" pitchFamily="49" charset="0"/>
              </a:rPr>
              <a:t>ingredientFactory.createDough</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($"Tossing dough: {</a:t>
            </a:r>
            <a:r>
              <a:rPr lang="en-US" altLang="en-US" sz="2000" dirty="0" err="1">
                <a:latin typeface="Courier" pitchFamily="49" charset="0"/>
              </a:rPr>
              <a:t>dough.Name</a:t>
            </a:r>
            <a:r>
              <a:rPr lang="en-US" altLang="en-US" sz="2000" dirty="0">
                <a:latin typeface="Courier" pitchFamily="49" charset="0"/>
              </a:rPr>
              <a:t>}");</a:t>
            </a:r>
          </a:p>
          <a:p>
            <a:pPr marL="0" indent="0">
              <a:buNone/>
            </a:pPr>
            <a:r>
              <a:rPr lang="en-US" altLang="en-US" sz="2000" dirty="0">
                <a:latin typeface="Courier" pitchFamily="49" charset="0"/>
              </a:rPr>
              <a:t>        sauce = </a:t>
            </a:r>
            <a:r>
              <a:rPr lang="en-US" altLang="en-US" sz="2000" dirty="0" err="1">
                <a:latin typeface="Courier" pitchFamily="49" charset="0"/>
              </a:rPr>
              <a:t>ingredientFactory.createSauce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($"Adding sauce: {</a:t>
            </a:r>
            <a:r>
              <a:rPr lang="en-US" altLang="en-US" sz="2000" dirty="0" err="1">
                <a:latin typeface="Courier" pitchFamily="49" charset="0"/>
              </a:rPr>
              <a:t>sauce.Name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toppings.Add</a:t>
            </a:r>
            <a:r>
              <a:rPr lang="en-US" altLang="en-US" sz="2000" dirty="0">
                <a:latin typeface="Courier" pitchFamily="49" charset="0"/>
              </a:rPr>
              <a:t>(</a:t>
            </a:r>
            <a:r>
              <a:rPr lang="en-US" altLang="en-US" sz="2000" dirty="0" err="1">
                <a:latin typeface="Courier" pitchFamily="49" charset="0"/>
              </a:rPr>
              <a:t>ingredientFactory.createCheese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toppings.Add</a:t>
            </a:r>
            <a:r>
              <a:rPr lang="en-US" altLang="en-US" sz="2000" dirty="0">
                <a:latin typeface="Courier" pitchFamily="49" charset="0"/>
              </a:rPr>
              <a:t>(new Beef());</a:t>
            </a:r>
          </a:p>
          <a:p>
            <a:pPr marL="0" indent="0">
              <a:buNone/>
            </a:pPr>
            <a:r>
              <a:rPr lang="en-US" altLang="en-US" sz="2000" dirty="0">
                <a:latin typeface="Courier" pitchFamily="49" charset="0"/>
              </a:rPr>
              <a:t>        </a:t>
            </a:r>
            <a:r>
              <a:rPr lang="en-US" altLang="en-US" sz="2000" dirty="0" err="1">
                <a:latin typeface="Courier" pitchFamily="49" charset="0"/>
              </a:rPr>
              <a:t>toppings.Add</a:t>
            </a:r>
            <a:r>
              <a:rPr lang="en-US" altLang="en-US" sz="2000" dirty="0">
                <a:latin typeface="Courier" pitchFamily="49" charset="0"/>
              </a:rPr>
              <a:t>(new Pepperoni());</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("Adding toppings:");</a:t>
            </a:r>
          </a:p>
          <a:p>
            <a:pPr marL="0" indent="0">
              <a:buNone/>
            </a:pPr>
            <a:r>
              <a:rPr lang="en-US" altLang="en-US" sz="2000" dirty="0">
                <a:latin typeface="Courier" pitchFamily="49" charset="0"/>
              </a:rPr>
              <a:t>        foreach (Topping topping in toppings)</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 {</a:t>
            </a:r>
            <a:r>
              <a:rPr lang="en-US" altLang="en-US" sz="2000" dirty="0" err="1">
                <a:latin typeface="Courier" pitchFamily="49" charset="0"/>
              </a:rPr>
              <a:t>topping.Name</a:t>
            </a:r>
            <a:r>
              <a:rPr lang="en-US" altLang="en-US" sz="2000" dirty="0">
                <a:latin typeface="Courier" pitchFamily="49" charset="0"/>
              </a:rPr>
              <a:t>}");</a:t>
            </a:r>
          </a:p>
          <a:p>
            <a:pPr marL="0" indent="0">
              <a:buNone/>
            </a:pPr>
            <a:r>
              <a:rPr lang="en-US" altLang="en-US" sz="2000" dirty="0">
                <a:latin typeface="Courier" pitchFamily="49" charset="0"/>
              </a:rPr>
              <a:t>    }   </a:t>
            </a:r>
          </a:p>
          <a:p>
            <a:pPr marL="0" indent="0">
              <a:buNone/>
            </a:pPr>
            <a:r>
              <a:rPr lang="en-US" altLang="en-US" sz="2000" dirty="0">
                <a:latin typeface="Courier" pitchFamily="49" charset="0"/>
              </a:rPr>
              <a:t>}</a:t>
            </a:r>
          </a:p>
        </p:txBody>
      </p:sp>
      <p:sp>
        <p:nvSpPr>
          <p:cNvPr id="5" name="Rectangle 4">
            <a:extLst>
              <a:ext uri="{FF2B5EF4-FFF2-40B4-BE49-F238E27FC236}">
                <a16:creationId xmlns:a16="http://schemas.microsoft.com/office/drawing/2014/main" id="{49FC02FB-90A4-F838-8BA2-EC6046ABF2A1}"/>
              </a:ext>
            </a:extLst>
          </p:cNvPr>
          <p:cNvSpPr/>
          <p:nvPr/>
        </p:nvSpPr>
        <p:spPr bwMode="auto">
          <a:xfrm>
            <a:off x="1600200" y="1026695"/>
            <a:ext cx="1371600" cy="26870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A8DE52C-0723-938F-9A08-C71D857BDE19}"/>
              </a:ext>
            </a:extLst>
          </p:cNvPr>
          <p:cNvSpPr/>
          <p:nvPr/>
        </p:nvSpPr>
        <p:spPr bwMode="auto">
          <a:xfrm>
            <a:off x="2362200" y="1752600"/>
            <a:ext cx="4953000" cy="26870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EB9F3F31-2C2D-A03E-4BE6-60D5675D3ED7}"/>
              </a:ext>
            </a:extLst>
          </p:cNvPr>
          <p:cNvSpPr/>
          <p:nvPr/>
        </p:nvSpPr>
        <p:spPr bwMode="auto">
          <a:xfrm>
            <a:off x="2394284" y="2552700"/>
            <a:ext cx="4953000" cy="26870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87CB1658-EF2B-5AEC-2D85-ABC55F99A854}"/>
              </a:ext>
            </a:extLst>
          </p:cNvPr>
          <p:cNvSpPr/>
          <p:nvPr/>
        </p:nvSpPr>
        <p:spPr bwMode="auto">
          <a:xfrm>
            <a:off x="1143000" y="3286626"/>
            <a:ext cx="7315200" cy="26870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D67BE718-A5C4-1E25-18D9-7AC1828EFE90}"/>
              </a:ext>
            </a:extLst>
          </p:cNvPr>
          <p:cNvSpPr/>
          <p:nvPr/>
        </p:nvSpPr>
        <p:spPr bwMode="auto">
          <a:xfrm>
            <a:off x="1213184" y="3583405"/>
            <a:ext cx="4654216" cy="733926"/>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5DCE02AA-7AFE-38F2-5619-1EE726F7026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2" name="Rectangle 15">
            <a:extLst>
              <a:ext uri="{FF2B5EF4-FFF2-40B4-BE49-F238E27FC236}">
                <a16:creationId xmlns:a16="http://schemas.microsoft.com/office/drawing/2014/main" id="{ECE7DA08-6403-DC95-D5B5-B812BC455A8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14</a:t>
            </a:fld>
            <a:endParaRPr lang="en-US" dirty="0"/>
          </a:p>
        </p:txBody>
      </p:sp>
    </p:spTree>
    <p:custDataLst>
      <p:tags r:id="rId1"/>
    </p:custDataLst>
    <p:extLst>
      <p:ext uri="{BB962C8B-B14F-4D97-AF65-F5344CB8AC3E}">
        <p14:creationId xmlns:p14="http://schemas.microsoft.com/office/powerpoint/2010/main" val="3054267118"/>
      </p:ext>
    </p:extLst>
  </p:cSld>
  <p:clrMapOvr>
    <a:masterClrMapping/>
  </p:clrMapOvr>
  <mc:AlternateContent xmlns:mc="http://schemas.openxmlformats.org/markup-compatibility/2006">
    <mc:Choice xmlns:p14="http://schemas.microsoft.com/office/powerpoint/2010/main" Requires="p14">
      <p:transition spd="slow" advTm="55757">
        <p14:flip dir="l"/>
      </p:transition>
    </mc:Choice>
    <mc:Fallback>
      <p:transition spd="slow" advTm="557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7"/>
                </p:tgtEl>
              </p:cMediaNode>
            </p:audio>
          </p:childTnLst>
        </p:cTn>
      </p:par>
    </p:tnLst>
    <p:bldLst>
      <p:bldP spid="5" grpId="0" animBg="1"/>
      <p:bldP spid="6"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CE044-3068-1F01-7893-86E5A5DA22CB}"/>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6488E7E-AC3B-4FB2-4039-9B470C875546}"/>
              </a:ext>
            </a:extLst>
          </p:cNvPr>
          <p:cNvSpPr txBox="1">
            <a:spLocks/>
          </p:cNvSpPr>
          <p:nvPr/>
        </p:nvSpPr>
        <p:spPr bwMode="auto">
          <a:xfrm>
            <a:off x="228600" y="914400"/>
            <a:ext cx="8839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altLang="en-US" kern="0" dirty="0"/>
              <a:t>Use the ingredient factory in the regional </a:t>
            </a:r>
            <a:r>
              <a:rPr lang="en-US" altLang="en-US" kern="0" dirty="0" err="1"/>
              <a:t>PizzaStore</a:t>
            </a:r>
            <a:endParaRPr lang="en-US" altLang="en-US" kern="0" dirty="0"/>
          </a:p>
        </p:txBody>
      </p:sp>
      <p:sp>
        <p:nvSpPr>
          <p:cNvPr id="2" name="Title 1">
            <a:extLst>
              <a:ext uri="{FF2B5EF4-FFF2-40B4-BE49-F238E27FC236}">
                <a16:creationId xmlns:a16="http://schemas.microsoft.com/office/drawing/2014/main" id="{E629A59A-4653-2131-464F-732D310B29D0}"/>
              </a:ext>
            </a:extLst>
          </p:cNvPr>
          <p:cNvSpPr>
            <a:spLocks noGrp="1"/>
          </p:cNvSpPr>
          <p:nvPr>
            <p:ph type="title"/>
          </p:nvPr>
        </p:nvSpPr>
        <p:spPr/>
        <p:txBody>
          <a:bodyPr/>
          <a:lstStyle/>
          <a:p>
            <a:pPr>
              <a:defRPr/>
            </a:pPr>
            <a:r>
              <a:rPr lang="en-US" dirty="0"/>
              <a:t>Regional </a:t>
            </a:r>
            <a:r>
              <a:rPr lang="en-US" dirty="0" err="1"/>
              <a:t>PizzaStore</a:t>
            </a:r>
            <a:r>
              <a:rPr lang="en-US" dirty="0"/>
              <a:t> Subclasses</a:t>
            </a:r>
            <a:endParaRPr lang="en-SG" dirty="0"/>
          </a:p>
        </p:txBody>
      </p:sp>
      <p:sp>
        <p:nvSpPr>
          <p:cNvPr id="28676" name="Content Placeholder 2">
            <a:extLst>
              <a:ext uri="{FF2B5EF4-FFF2-40B4-BE49-F238E27FC236}">
                <a16:creationId xmlns:a16="http://schemas.microsoft.com/office/drawing/2014/main" id="{541FFE9B-8276-EE31-206F-B26623A830B2}"/>
              </a:ext>
            </a:extLst>
          </p:cNvPr>
          <p:cNvSpPr>
            <a:spLocks noGrp="1"/>
          </p:cNvSpPr>
          <p:nvPr>
            <p:ph idx="1"/>
          </p:nvPr>
        </p:nvSpPr>
        <p:spPr>
          <a:xfrm>
            <a:off x="323850" y="1524000"/>
            <a:ext cx="8496300" cy="37338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NYStylePizzaStore</a:t>
            </a:r>
            <a:r>
              <a:rPr lang="en-US" altLang="en-US" sz="2000" dirty="0">
                <a:latin typeface="Courier" pitchFamily="49" charset="0"/>
              </a:rPr>
              <a:t>: </a:t>
            </a:r>
            <a:r>
              <a:rPr lang="en-US" altLang="en-US" sz="2000" dirty="0" err="1">
                <a:latin typeface="Courier" pitchFamily="49" charset="0"/>
              </a:rPr>
              <a:t>PizzaStore</a:t>
            </a:r>
            <a:r>
              <a:rPr lang="en-US" altLang="en-US" sz="2000" dirty="0">
                <a:latin typeface="Courier" pitchFamily="49" charset="0"/>
              </a:rPr>
              <a:t> {</a:t>
            </a:r>
          </a:p>
          <a:p>
            <a:pPr marL="0" indent="0">
              <a:buNone/>
            </a:pPr>
            <a:r>
              <a:rPr lang="en-US" altLang="en-US" sz="2000" dirty="0">
                <a:latin typeface="Courier" pitchFamily="49" charset="0"/>
              </a:rPr>
              <a:t>    public override Pizza </a:t>
            </a:r>
            <a:r>
              <a:rPr lang="en-US" altLang="en-US" sz="2000" dirty="0" err="1">
                <a:latin typeface="Courier" pitchFamily="49" charset="0"/>
              </a:rPr>
              <a:t>createPizza</a:t>
            </a:r>
            <a:r>
              <a:rPr lang="en-US" altLang="en-US" sz="2000" dirty="0">
                <a:latin typeface="Courier" pitchFamily="49" charset="0"/>
              </a:rPr>
              <a:t>(string type) {</a:t>
            </a:r>
          </a:p>
          <a:p>
            <a:pPr marL="0" indent="0">
              <a:buNone/>
            </a:pPr>
            <a:r>
              <a:rPr lang="en-US" altLang="en-US" sz="2000" dirty="0">
                <a:latin typeface="Courier" pitchFamily="49" charset="0"/>
              </a:rPr>
              <a:t>        </a:t>
            </a:r>
            <a:r>
              <a:rPr lang="en-US" altLang="en-US" sz="2000" dirty="0" err="1">
                <a:latin typeface="Courier" pitchFamily="49" charset="0"/>
              </a:rPr>
              <a:t>PizzaIngredientFactory</a:t>
            </a:r>
            <a:r>
              <a:rPr lang="en-US" altLang="en-US" sz="2000" dirty="0">
                <a:latin typeface="Courier" pitchFamily="49" charset="0"/>
              </a:rPr>
              <a:t> fac = </a:t>
            </a:r>
          </a:p>
          <a:p>
            <a:pPr marL="0" indent="0">
              <a:buNone/>
            </a:pPr>
            <a:r>
              <a:rPr lang="en-US" altLang="en-US" sz="2000" dirty="0">
                <a:latin typeface="Courier" pitchFamily="49" charset="0"/>
              </a:rPr>
              <a:t>            new </a:t>
            </a:r>
            <a:r>
              <a:rPr lang="en-US" altLang="en-US" sz="2000" dirty="0" err="1">
                <a:latin typeface="Courier" pitchFamily="49" charset="0"/>
              </a:rPr>
              <a:t>NYPizzaIngredientFactory</a:t>
            </a:r>
            <a:r>
              <a:rPr lang="en-US" altLang="en-US" sz="2000" dirty="0">
                <a:latin typeface="Courier" pitchFamily="49" charset="0"/>
              </a:rPr>
              <a:t>();</a:t>
            </a:r>
          </a:p>
          <a:p>
            <a:pPr marL="0" indent="0">
              <a:buNone/>
            </a:pPr>
            <a:r>
              <a:rPr lang="en-US" altLang="en-US" sz="2000" dirty="0">
                <a:latin typeface="Courier" pitchFamily="49" charset="0"/>
              </a:rPr>
              <a:t>        if (type == "</a:t>
            </a:r>
            <a:r>
              <a:rPr lang="en-US" altLang="en-US" sz="2000" dirty="0" err="1">
                <a:latin typeface="Courier" pitchFamily="49" charset="0"/>
              </a:rPr>
              <a:t>meatlovers</a:t>
            </a:r>
            <a:r>
              <a:rPr lang="en-US" altLang="en-US" sz="2000" dirty="0">
                <a:latin typeface="Courier" pitchFamily="49" charset="0"/>
              </a:rPr>
              <a:t>") {</a:t>
            </a:r>
          </a:p>
          <a:p>
            <a:pPr marL="0" indent="0">
              <a:buNone/>
            </a:pPr>
            <a:r>
              <a:rPr lang="en-US" altLang="en-US" sz="2000" dirty="0">
                <a:latin typeface="Courier" pitchFamily="49" charset="0"/>
              </a:rPr>
              <a:t>            Pizza </a:t>
            </a:r>
            <a:r>
              <a:rPr lang="en-US" altLang="en-US" sz="2000" dirty="0" err="1">
                <a:latin typeface="Courier" pitchFamily="49" charset="0"/>
              </a:rPr>
              <a:t>pizza</a:t>
            </a:r>
            <a:r>
              <a:rPr lang="en-US" altLang="en-US" sz="2000" dirty="0">
                <a:latin typeface="Courier" pitchFamily="49" charset="0"/>
              </a:rPr>
              <a:t> = new </a:t>
            </a:r>
            <a:r>
              <a:rPr lang="en-US" altLang="en-US" sz="2000" dirty="0" err="1">
                <a:latin typeface="Courier" pitchFamily="49" charset="0"/>
              </a:rPr>
              <a:t>MeatLoversPizza</a:t>
            </a:r>
            <a:r>
              <a:rPr lang="en-US" altLang="en-US" sz="2000" dirty="0">
                <a:latin typeface="Courier" pitchFamily="49" charset="0"/>
              </a:rPr>
              <a:t>(fac);</a:t>
            </a:r>
          </a:p>
          <a:p>
            <a:pPr marL="0" indent="0">
              <a:buNone/>
            </a:pPr>
            <a:r>
              <a:rPr lang="en-US" altLang="en-US" sz="2000" dirty="0">
                <a:latin typeface="Courier" pitchFamily="49" charset="0"/>
              </a:rPr>
              <a:t>            </a:t>
            </a:r>
            <a:r>
              <a:rPr lang="en-US" altLang="en-US" sz="2000" dirty="0" err="1">
                <a:latin typeface="Courier" pitchFamily="49" charset="0"/>
              </a:rPr>
              <a:t>pizza.Name</a:t>
            </a:r>
            <a:r>
              <a:rPr lang="en-US" altLang="en-US" sz="2000" dirty="0">
                <a:latin typeface="Courier" pitchFamily="49" charset="0"/>
              </a:rPr>
              <a:t> = “New York Style Meat Lovers </a:t>
            </a:r>
          </a:p>
          <a:p>
            <a:pPr marL="0" indent="0">
              <a:buNone/>
            </a:pPr>
            <a:r>
              <a:rPr lang="en-US" altLang="en-US" sz="2000" dirty="0">
                <a:latin typeface="Courier" pitchFamily="49" charset="0"/>
              </a:rPr>
              <a:t>                          Pizza”;</a:t>
            </a:r>
          </a:p>
          <a:p>
            <a:pPr marL="0" indent="0">
              <a:buNone/>
            </a:pPr>
            <a:r>
              <a:rPr lang="en-US" altLang="en-US" sz="2000" dirty="0">
                <a:latin typeface="Courier" pitchFamily="49" charset="0"/>
              </a:rPr>
              <a:t>            return pizza;</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else if (type == “cheese”) { ...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3" name="Rectangle 2">
            <a:extLst>
              <a:ext uri="{FF2B5EF4-FFF2-40B4-BE49-F238E27FC236}">
                <a16:creationId xmlns:a16="http://schemas.microsoft.com/office/drawing/2014/main" id="{48204D40-72D0-0E64-F845-6900AE07A25F}"/>
              </a:ext>
            </a:extLst>
          </p:cNvPr>
          <p:cNvSpPr/>
          <p:nvPr/>
        </p:nvSpPr>
        <p:spPr bwMode="auto">
          <a:xfrm>
            <a:off x="1524000" y="2362200"/>
            <a:ext cx="5486400" cy="609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C2A373F0-D74A-438B-66C0-112C836B7C5A}"/>
              </a:ext>
            </a:extLst>
          </p:cNvPr>
          <p:cNvSpPr/>
          <p:nvPr/>
        </p:nvSpPr>
        <p:spPr bwMode="auto">
          <a:xfrm>
            <a:off x="4275220" y="3429000"/>
            <a:ext cx="3954379"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584C615F-AEB4-E598-1DFC-2E393789C4D4}"/>
              </a:ext>
            </a:extLst>
          </p:cNvPr>
          <p:cNvSpPr/>
          <p:nvPr/>
        </p:nvSpPr>
        <p:spPr bwMode="auto">
          <a:xfrm>
            <a:off x="2133600" y="3781928"/>
            <a:ext cx="6324600" cy="609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248D8651-1B4D-7EDD-11C6-C62957DE5C9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6" name="Rectangle 15">
            <a:extLst>
              <a:ext uri="{FF2B5EF4-FFF2-40B4-BE49-F238E27FC236}">
                <a16:creationId xmlns:a16="http://schemas.microsoft.com/office/drawing/2014/main" id="{DAB1E1AB-A903-52DE-A397-DC4553CB918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15</a:t>
            </a:fld>
            <a:endParaRPr lang="en-US" dirty="0"/>
          </a:p>
        </p:txBody>
      </p:sp>
    </p:spTree>
    <p:custDataLst>
      <p:tags r:id="rId1"/>
    </p:custDataLst>
    <p:extLst>
      <p:ext uri="{BB962C8B-B14F-4D97-AF65-F5344CB8AC3E}">
        <p14:creationId xmlns:p14="http://schemas.microsoft.com/office/powerpoint/2010/main" val="2638719915"/>
      </p:ext>
    </p:extLst>
  </p:cSld>
  <p:clrMapOvr>
    <a:masterClrMapping/>
  </p:clrMapOvr>
  <mc:AlternateContent xmlns:mc="http://schemas.openxmlformats.org/markup-compatibility/2006">
    <mc:Choice xmlns:p14="http://schemas.microsoft.com/office/powerpoint/2010/main" Requires="p14">
      <p:transition spd="slow" advTm="42334">
        <p14:flip dir="l"/>
      </p:transition>
    </mc:Choice>
    <mc:Fallback>
      <p:transition spd="slow" advTm="42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676">
                                            <p:txEl>
                                              <p:pRg st="0" end="0"/>
                                            </p:txEl>
                                          </p:spTgt>
                                        </p:tgtEl>
                                        <p:attrNameLst>
                                          <p:attrName>style.visibility</p:attrName>
                                        </p:attrNameLst>
                                      </p:cBhvr>
                                      <p:to>
                                        <p:strVal val="visible"/>
                                      </p:to>
                                    </p:set>
                                    <p:animEffect transition="in" filter="fade">
                                      <p:cBhvr>
                                        <p:cTn id="11" dur="500"/>
                                        <p:tgtEl>
                                          <p:spTgt spid="2867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8676">
                                            <p:txEl>
                                              <p:pRg st="1" end="1"/>
                                            </p:txEl>
                                          </p:spTgt>
                                        </p:tgtEl>
                                        <p:attrNameLst>
                                          <p:attrName>style.visibility</p:attrName>
                                        </p:attrNameLst>
                                      </p:cBhvr>
                                      <p:to>
                                        <p:strVal val="visible"/>
                                      </p:to>
                                    </p:set>
                                    <p:animEffect transition="in" filter="fade">
                                      <p:cBhvr>
                                        <p:cTn id="14" dur="500"/>
                                        <p:tgtEl>
                                          <p:spTgt spid="28676">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animEffect transition="in" filter="fade">
                                      <p:cBhvr>
                                        <p:cTn id="17" dur="500"/>
                                        <p:tgtEl>
                                          <p:spTgt spid="2867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xEl>
                                              <p:pRg st="3" end="3"/>
                                            </p:txEl>
                                          </p:spTgt>
                                        </p:tgtEl>
                                        <p:attrNameLst>
                                          <p:attrName>style.visibility</p:attrName>
                                        </p:attrNameLst>
                                      </p:cBhvr>
                                      <p:to>
                                        <p:strVal val="visible"/>
                                      </p:to>
                                    </p:set>
                                    <p:animEffect transition="in" filter="fade">
                                      <p:cBhvr>
                                        <p:cTn id="20" dur="500"/>
                                        <p:tgtEl>
                                          <p:spTgt spid="2867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8676">
                                            <p:txEl>
                                              <p:pRg st="4" end="4"/>
                                            </p:txEl>
                                          </p:spTgt>
                                        </p:tgtEl>
                                        <p:attrNameLst>
                                          <p:attrName>style.visibility</p:attrName>
                                        </p:attrNameLst>
                                      </p:cBhvr>
                                      <p:to>
                                        <p:strVal val="visible"/>
                                      </p:to>
                                    </p:set>
                                    <p:animEffect transition="in" filter="fade">
                                      <p:cBhvr>
                                        <p:cTn id="23" dur="500"/>
                                        <p:tgtEl>
                                          <p:spTgt spid="2867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8676">
                                            <p:txEl>
                                              <p:pRg st="5" end="5"/>
                                            </p:txEl>
                                          </p:spTgt>
                                        </p:tgtEl>
                                        <p:attrNameLst>
                                          <p:attrName>style.visibility</p:attrName>
                                        </p:attrNameLst>
                                      </p:cBhvr>
                                      <p:to>
                                        <p:strVal val="visible"/>
                                      </p:to>
                                    </p:set>
                                    <p:animEffect transition="in" filter="fade">
                                      <p:cBhvr>
                                        <p:cTn id="26" dur="500"/>
                                        <p:tgtEl>
                                          <p:spTgt spid="2867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676">
                                            <p:txEl>
                                              <p:pRg st="6" end="6"/>
                                            </p:txEl>
                                          </p:spTgt>
                                        </p:tgtEl>
                                        <p:attrNameLst>
                                          <p:attrName>style.visibility</p:attrName>
                                        </p:attrNameLst>
                                      </p:cBhvr>
                                      <p:to>
                                        <p:strVal val="visible"/>
                                      </p:to>
                                    </p:set>
                                    <p:animEffect transition="in" filter="fade">
                                      <p:cBhvr>
                                        <p:cTn id="29" dur="500"/>
                                        <p:tgtEl>
                                          <p:spTgt spid="28676">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8676">
                                            <p:txEl>
                                              <p:pRg st="7" end="7"/>
                                            </p:txEl>
                                          </p:spTgt>
                                        </p:tgtEl>
                                        <p:attrNameLst>
                                          <p:attrName>style.visibility</p:attrName>
                                        </p:attrNameLst>
                                      </p:cBhvr>
                                      <p:to>
                                        <p:strVal val="visible"/>
                                      </p:to>
                                    </p:set>
                                    <p:animEffect transition="in" filter="fade">
                                      <p:cBhvr>
                                        <p:cTn id="32" dur="500"/>
                                        <p:tgtEl>
                                          <p:spTgt spid="28676">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676">
                                            <p:txEl>
                                              <p:pRg st="8" end="8"/>
                                            </p:txEl>
                                          </p:spTgt>
                                        </p:tgtEl>
                                        <p:attrNameLst>
                                          <p:attrName>style.visibility</p:attrName>
                                        </p:attrNameLst>
                                      </p:cBhvr>
                                      <p:to>
                                        <p:strVal val="visible"/>
                                      </p:to>
                                    </p:set>
                                    <p:animEffect transition="in" filter="fade">
                                      <p:cBhvr>
                                        <p:cTn id="35" dur="500"/>
                                        <p:tgtEl>
                                          <p:spTgt spid="28676">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8676">
                                            <p:txEl>
                                              <p:pRg st="9" end="9"/>
                                            </p:txEl>
                                          </p:spTgt>
                                        </p:tgtEl>
                                        <p:attrNameLst>
                                          <p:attrName>style.visibility</p:attrName>
                                        </p:attrNameLst>
                                      </p:cBhvr>
                                      <p:to>
                                        <p:strVal val="visible"/>
                                      </p:to>
                                    </p:set>
                                    <p:animEffect transition="in" filter="fade">
                                      <p:cBhvr>
                                        <p:cTn id="38" dur="500"/>
                                        <p:tgtEl>
                                          <p:spTgt spid="28676">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8676">
                                            <p:txEl>
                                              <p:pRg st="10" end="10"/>
                                            </p:txEl>
                                          </p:spTgt>
                                        </p:tgtEl>
                                        <p:attrNameLst>
                                          <p:attrName>style.visibility</p:attrName>
                                        </p:attrNameLst>
                                      </p:cBhvr>
                                      <p:to>
                                        <p:strVal val="visible"/>
                                      </p:to>
                                    </p:set>
                                    <p:animEffect transition="in" filter="fade">
                                      <p:cBhvr>
                                        <p:cTn id="41" dur="500"/>
                                        <p:tgtEl>
                                          <p:spTgt spid="28676">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8676">
                                            <p:txEl>
                                              <p:pRg st="11" end="11"/>
                                            </p:txEl>
                                          </p:spTgt>
                                        </p:tgtEl>
                                        <p:attrNameLst>
                                          <p:attrName>style.visibility</p:attrName>
                                        </p:attrNameLst>
                                      </p:cBhvr>
                                      <p:to>
                                        <p:strVal val="visible"/>
                                      </p:to>
                                    </p:set>
                                    <p:animEffect transition="in" filter="fade">
                                      <p:cBhvr>
                                        <p:cTn id="44" dur="500"/>
                                        <p:tgtEl>
                                          <p:spTgt spid="28676">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8676">
                                            <p:txEl>
                                              <p:pRg st="12" end="12"/>
                                            </p:txEl>
                                          </p:spTgt>
                                        </p:tgtEl>
                                        <p:attrNameLst>
                                          <p:attrName>style.visibility</p:attrName>
                                        </p:attrNameLst>
                                      </p:cBhvr>
                                      <p:to>
                                        <p:strVal val="visible"/>
                                      </p:to>
                                    </p:set>
                                    <p:animEffect transition="in" filter="fade">
                                      <p:cBhvr>
                                        <p:cTn id="47" dur="500"/>
                                        <p:tgtEl>
                                          <p:spTgt spid="28676">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13"/>
                </p:tgtEl>
              </p:cMediaNode>
            </p:audio>
          </p:childTnLst>
        </p:cTn>
      </p:par>
    </p:tnLst>
    <p:bldLst>
      <p:bldP spid="3" grpId="0" animBg="1"/>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0918A-5791-A7C0-404A-FE0A76D31F5F}"/>
              </a:ext>
            </a:extLst>
          </p:cNvPr>
          <p:cNvSpPr>
            <a:spLocks noGrp="1"/>
          </p:cNvSpPr>
          <p:nvPr>
            <p:ph type="title"/>
          </p:nvPr>
        </p:nvSpPr>
        <p:spPr/>
        <p:txBody>
          <a:bodyPr/>
          <a:lstStyle/>
          <a:p>
            <a:r>
              <a:rPr lang="en-US" dirty="0"/>
              <a:t>Program Flow</a:t>
            </a:r>
            <a:endParaRPr lang="en-GB" dirty="0"/>
          </a:p>
        </p:txBody>
      </p:sp>
      <p:sp>
        <p:nvSpPr>
          <p:cNvPr id="4" name="Slide Number Placeholder 3">
            <a:extLst>
              <a:ext uri="{FF2B5EF4-FFF2-40B4-BE49-F238E27FC236}">
                <a16:creationId xmlns:a16="http://schemas.microsoft.com/office/drawing/2014/main" id="{7AEBC872-46B0-ADB2-A75F-BBC8B94240E8}"/>
              </a:ext>
            </a:extLst>
          </p:cNvPr>
          <p:cNvSpPr>
            <a:spLocks noGrp="1"/>
          </p:cNvSpPr>
          <p:nvPr>
            <p:ph type="sldNum" sz="quarter" idx="4"/>
          </p:nvPr>
        </p:nvSpPr>
        <p:spPr/>
        <p:txBody>
          <a:bodyPr/>
          <a:lstStyle/>
          <a:p>
            <a:pPr>
              <a:defRPr/>
            </a:pPr>
            <a:r>
              <a:rPr lang="en-US"/>
              <a:t>  Lecture </a:t>
            </a:r>
            <a:r>
              <a:rPr lang="en-US">
                <a:solidFill>
                  <a:srgbClr val="FF0000"/>
                </a:solidFill>
              </a:rPr>
              <a:t>6.2</a:t>
            </a:r>
            <a:br>
              <a:rPr lang="en-US"/>
            </a:br>
            <a:r>
              <a:rPr lang="en-US"/>
              <a:t> Slide </a:t>
            </a:r>
            <a:fld id="{FF9B6805-2258-4A0A-A38F-E119E90B2031}" type="slidenum">
              <a:rPr lang="en-US" smtClean="0"/>
              <a:pPr>
                <a:defRPr/>
              </a:pPr>
              <a:t>16</a:t>
            </a:fld>
            <a:endParaRPr lang="en-US" dirty="0"/>
          </a:p>
        </p:txBody>
      </p:sp>
      <p:sp>
        <p:nvSpPr>
          <p:cNvPr id="5" name="Content Placeholder 2">
            <a:extLst>
              <a:ext uri="{FF2B5EF4-FFF2-40B4-BE49-F238E27FC236}">
                <a16:creationId xmlns:a16="http://schemas.microsoft.com/office/drawing/2014/main" id="{D4022E76-7E3F-29ED-E22E-693F2063814A}"/>
              </a:ext>
            </a:extLst>
          </p:cNvPr>
          <p:cNvSpPr>
            <a:spLocks noGrp="1"/>
          </p:cNvSpPr>
          <p:nvPr>
            <p:ph idx="1"/>
          </p:nvPr>
        </p:nvSpPr>
        <p:spPr>
          <a:xfrm>
            <a:off x="152400" y="990600"/>
            <a:ext cx="7086600" cy="762000"/>
          </a:xfrm>
          <a:ln>
            <a:solidFill>
              <a:schemeClr val="tx1"/>
            </a:solidFill>
          </a:ln>
        </p:spPr>
        <p:txBody>
          <a:bodyPr/>
          <a:lstStyle/>
          <a:p>
            <a:pPr marL="0" indent="0">
              <a:buFont typeface="Wingdings" panose="05000000000000000000" pitchFamily="2" charset="2"/>
              <a:buNone/>
            </a:pPr>
            <a:r>
              <a:rPr lang="en-US" altLang="en-US" sz="2000" dirty="0" err="1">
                <a:latin typeface="Courier" pitchFamily="49" charset="0"/>
              </a:rPr>
              <a:t>PizzaStore</a:t>
            </a:r>
            <a:r>
              <a:rPr lang="en-US" altLang="en-US" sz="2000" dirty="0">
                <a:latin typeface="Courier" pitchFamily="49" charset="0"/>
              </a:rPr>
              <a:t> </a:t>
            </a:r>
            <a:r>
              <a:rPr lang="en-US" altLang="en-US" sz="2000" dirty="0" err="1">
                <a:latin typeface="Courier" pitchFamily="49" charset="0"/>
              </a:rPr>
              <a:t>nyStore</a:t>
            </a:r>
            <a:r>
              <a:rPr lang="en-US" altLang="en-US" sz="2000" dirty="0">
                <a:latin typeface="Courier" pitchFamily="49" charset="0"/>
              </a:rPr>
              <a:t> = new </a:t>
            </a:r>
            <a:r>
              <a:rPr lang="en-US" altLang="en-US" sz="2000" dirty="0" err="1">
                <a:latin typeface="Courier" pitchFamily="49" charset="0"/>
              </a:rPr>
              <a:t>NYStylePizzaStore</a:t>
            </a:r>
            <a:r>
              <a:rPr lang="en-US" altLang="en-US" sz="2000" dirty="0">
                <a:latin typeface="Courier" pitchFamily="49" charset="0"/>
              </a:rPr>
              <a:t>();</a:t>
            </a:r>
          </a:p>
          <a:p>
            <a:pPr marL="0" indent="0">
              <a:buFont typeface="Wingdings" panose="05000000000000000000" pitchFamily="2" charset="2"/>
              <a:buNone/>
            </a:pPr>
            <a:r>
              <a:rPr lang="en-US" altLang="en-US" sz="2000" dirty="0" err="1">
                <a:latin typeface="Courier" pitchFamily="49" charset="0"/>
              </a:rPr>
              <a:t>nyStore.orderPizza</a:t>
            </a:r>
            <a:r>
              <a:rPr lang="en-US" altLang="en-US" sz="2000" dirty="0">
                <a:latin typeface="Courier" pitchFamily="49" charset="0"/>
              </a:rPr>
              <a:t>(“</a:t>
            </a:r>
            <a:r>
              <a:rPr lang="en-US" altLang="en-US" sz="2000" dirty="0" err="1">
                <a:latin typeface="Courier" pitchFamily="49" charset="0"/>
              </a:rPr>
              <a:t>meatlovers</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p:txBody>
      </p:sp>
      <p:sp>
        <p:nvSpPr>
          <p:cNvPr id="6" name="Content Placeholder 2">
            <a:extLst>
              <a:ext uri="{FF2B5EF4-FFF2-40B4-BE49-F238E27FC236}">
                <a16:creationId xmlns:a16="http://schemas.microsoft.com/office/drawing/2014/main" id="{CABF9FA5-22B3-FF6B-4F5B-B9DE34B5DB6B}"/>
              </a:ext>
            </a:extLst>
          </p:cNvPr>
          <p:cNvSpPr txBox="1">
            <a:spLocks/>
          </p:cNvSpPr>
          <p:nvPr/>
        </p:nvSpPr>
        <p:spPr bwMode="auto">
          <a:xfrm>
            <a:off x="190500" y="2514600"/>
            <a:ext cx="8763000" cy="762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None/>
            </a:pPr>
            <a:r>
              <a:rPr lang="en-US" altLang="en-US" sz="2000" dirty="0">
                <a:latin typeface="Courier" pitchFamily="49" charset="0"/>
              </a:rPr>
              <a:t>Pizza </a:t>
            </a:r>
            <a:r>
              <a:rPr lang="en-US" altLang="en-US" sz="2000" dirty="0" err="1">
                <a:latin typeface="Courier" pitchFamily="49" charset="0"/>
              </a:rPr>
              <a:t>pizza</a:t>
            </a:r>
            <a:r>
              <a:rPr lang="en-US" altLang="en-US" sz="2000" dirty="0">
                <a:latin typeface="Courier" pitchFamily="49" charset="0"/>
              </a:rPr>
              <a:t> = new </a:t>
            </a:r>
            <a:r>
              <a:rPr lang="en-US" altLang="en-US" sz="2000" dirty="0" err="1">
                <a:latin typeface="Courier" pitchFamily="49" charset="0"/>
              </a:rPr>
              <a:t>MeatLoversPizza</a:t>
            </a:r>
            <a:r>
              <a:rPr lang="en-US" altLang="en-US" sz="2000" dirty="0">
                <a:latin typeface="Courier" pitchFamily="49" charset="0"/>
              </a:rPr>
              <a:t>(</a:t>
            </a:r>
            <a:r>
              <a:rPr lang="en-US" altLang="en-US" sz="2000" dirty="0" err="1">
                <a:latin typeface="Courier" pitchFamily="49" charset="0"/>
              </a:rPr>
              <a:t>nyIngredientFactory</a:t>
            </a:r>
            <a:r>
              <a:rPr lang="en-US" altLang="en-US" sz="2000" dirty="0">
                <a:latin typeface="Courier" pitchFamily="49" charset="0"/>
              </a:rPr>
              <a:t>);</a:t>
            </a:r>
          </a:p>
          <a:p>
            <a:pPr marL="0" indent="0">
              <a:buNone/>
            </a:pPr>
            <a:r>
              <a:rPr lang="en-US" altLang="en-US" sz="2000" dirty="0" err="1">
                <a:latin typeface="Courier" pitchFamily="49" charset="0"/>
              </a:rPr>
              <a:t>pizza.Name</a:t>
            </a:r>
            <a:r>
              <a:rPr lang="en-US" altLang="en-US" sz="2000" dirty="0">
                <a:latin typeface="Courier" pitchFamily="49" charset="0"/>
              </a:rPr>
              <a:t> = “New York Style Meat Lovers Pizza”;</a:t>
            </a:r>
          </a:p>
          <a:p>
            <a:pPr marL="0" indent="0">
              <a:buFont typeface="Wingdings" panose="05000000000000000000" pitchFamily="2" charset="2"/>
              <a:buNone/>
            </a:pPr>
            <a:endParaRPr lang="en-US" altLang="en-US" sz="2000" kern="0" dirty="0">
              <a:latin typeface="Courier" pitchFamily="49" charset="0"/>
            </a:endParaRPr>
          </a:p>
          <a:p>
            <a:pPr marL="0" indent="0">
              <a:buFont typeface="Wingdings" panose="05000000000000000000" pitchFamily="2" charset="2"/>
              <a:buNone/>
            </a:pPr>
            <a:endParaRPr lang="en-US" altLang="en-US" sz="2000" kern="0" dirty="0">
              <a:latin typeface="Courier" pitchFamily="49" charset="0"/>
            </a:endParaRPr>
          </a:p>
        </p:txBody>
      </p:sp>
      <p:sp>
        <p:nvSpPr>
          <p:cNvPr id="7" name="Content Placeholder 2">
            <a:extLst>
              <a:ext uri="{FF2B5EF4-FFF2-40B4-BE49-F238E27FC236}">
                <a16:creationId xmlns:a16="http://schemas.microsoft.com/office/drawing/2014/main" id="{2C266622-BDAA-B40D-A6E0-E7EAB7CF16A2}"/>
              </a:ext>
            </a:extLst>
          </p:cNvPr>
          <p:cNvSpPr txBox="1">
            <a:spLocks/>
          </p:cNvSpPr>
          <p:nvPr/>
        </p:nvSpPr>
        <p:spPr bwMode="auto">
          <a:xfrm>
            <a:off x="609600" y="4191000"/>
            <a:ext cx="7391400" cy="1828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None/>
            </a:pPr>
            <a:r>
              <a:rPr lang="en-US" altLang="en-US" sz="2000" dirty="0">
                <a:latin typeface="Courier" pitchFamily="49" charset="0"/>
              </a:rPr>
              <a:t>dough = </a:t>
            </a:r>
            <a:r>
              <a:rPr lang="en-US" altLang="en-US" sz="2000" dirty="0" err="1">
                <a:latin typeface="Courier" pitchFamily="49" charset="0"/>
              </a:rPr>
              <a:t>ingredientFactory.createDough</a:t>
            </a:r>
            <a:r>
              <a:rPr lang="en-US" altLang="en-US" sz="2000" dirty="0">
                <a:latin typeface="Courier" pitchFamily="49" charset="0"/>
              </a:rPr>
              <a:t>();</a:t>
            </a:r>
          </a:p>
          <a:p>
            <a:pPr marL="0" indent="0">
              <a:buNone/>
            </a:pPr>
            <a:r>
              <a:rPr lang="en-US" altLang="en-US" sz="2000" dirty="0">
                <a:latin typeface="Courier" pitchFamily="49" charset="0"/>
              </a:rPr>
              <a:t>sauce = </a:t>
            </a:r>
            <a:r>
              <a:rPr lang="en-US" altLang="en-US" sz="2000" dirty="0" err="1">
                <a:latin typeface="Courier" pitchFamily="49" charset="0"/>
              </a:rPr>
              <a:t>ingredientFactory.createSauce</a:t>
            </a:r>
            <a:r>
              <a:rPr lang="en-US" altLang="en-US" sz="2000" dirty="0">
                <a:latin typeface="Courier" pitchFamily="49" charset="0"/>
              </a:rPr>
              <a:t>();</a:t>
            </a:r>
          </a:p>
          <a:p>
            <a:pPr marL="0" indent="0">
              <a:buNone/>
            </a:pPr>
            <a:r>
              <a:rPr lang="en-US" altLang="en-US" sz="2000" dirty="0" err="1">
                <a:latin typeface="Courier" pitchFamily="49" charset="0"/>
              </a:rPr>
              <a:t>toppings.Add</a:t>
            </a:r>
            <a:r>
              <a:rPr lang="en-US" altLang="en-US" sz="2000" dirty="0">
                <a:latin typeface="Courier" pitchFamily="49" charset="0"/>
              </a:rPr>
              <a:t>(</a:t>
            </a:r>
            <a:r>
              <a:rPr lang="en-US" altLang="en-US" sz="2000" dirty="0" err="1">
                <a:latin typeface="Courier" pitchFamily="49" charset="0"/>
              </a:rPr>
              <a:t>ingredientFactory.createCheese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toppings.Add</a:t>
            </a:r>
            <a:r>
              <a:rPr lang="en-US" altLang="en-US" sz="2000" dirty="0">
                <a:latin typeface="Courier" pitchFamily="49" charset="0"/>
              </a:rPr>
              <a:t>(new Beef());</a:t>
            </a:r>
          </a:p>
          <a:p>
            <a:pPr marL="0" indent="0">
              <a:buNone/>
            </a:pPr>
            <a:r>
              <a:rPr lang="en-US" altLang="en-US" sz="2000" dirty="0">
                <a:latin typeface="Courier" pitchFamily="49" charset="0"/>
              </a:rPr>
              <a:t>        </a:t>
            </a:r>
            <a:r>
              <a:rPr lang="en-US" altLang="en-US" sz="2000" dirty="0" err="1">
                <a:latin typeface="Courier" pitchFamily="49" charset="0"/>
              </a:rPr>
              <a:t>toppings.Add</a:t>
            </a:r>
            <a:r>
              <a:rPr lang="en-US" altLang="en-US" sz="2000" dirty="0">
                <a:latin typeface="Courier" pitchFamily="49" charset="0"/>
              </a:rPr>
              <a:t>(new Pepperoni());</a:t>
            </a:r>
          </a:p>
          <a:p>
            <a:pPr marL="0" indent="0">
              <a:buFont typeface="Wingdings" panose="05000000000000000000" pitchFamily="2" charset="2"/>
              <a:buNone/>
            </a:pPr>
            <a:endParaRPr lang="en-US" altLang="en-US" sz="2000" kern="0" dirty="0">
              <a:latin typeface="Courier" pitchFamily="49" charset="0"/>
            </a:endParaRPr>
          </a:p>
          <a:p>
            <a:pPr marL="0" indent="0">
              <a:buFont typeface="Wingdings" panose="05000000000000000000" pitchFamily="2" charset="2"/>
              <a:buNone/>
            </a:pPr>
            <a:endParaRPr lang="en-US" altLang="en-US" sz="2000" kern="0" dirty="0">
              <a:latin typeface="Courier" pitchFamily="49" charset="0"/>
            </a:endParaRPr>
          </a:p>
        </p:txBody>
      </p:sp>
      <p:cxnSp>
        <p:nvCxnSpPr>
          <p:cNvPr id="9" name="Connector: Curved 8">
            <a:extLst>
              <a:ext uri="{FF2B5EF4-FFF2-40B4-BE49-F238E27FC236}">
                <a16:creationId xmlns:a16="http://schemas.microsoft.com/office/drawing/2014/main" id="{7B838CFE-AF16-B3E9-8EAB-21A35DA2F3F4}"/>
              </a:ext>
            </a:extLst>
          </p:cNvPr>
          <p:cNvCxnSpPr>
            <a:stCxn id="5" idx="2"/>
          </p:cNvCxnSpPr>
          <p:nvPr/>
        </p:nvCxnSpPr>
        <p:spPr bwMode="auto">
          <a:xfrm rot="16200000" flipH="1">
            <a:off x="3409950" y="2038350"/>
            <a:ext cx="762000" cy="190500"/>
          </a:xfrm>
          <a:prstGeom prst="curvedConnector3">
            <a:avLst/>
          </a:prstGeom>
          <a:solidFill>
            <a:schemeClr val="accent1"/>
          </a:solidFill>
          <a:ln w="12700" cap="flat" cmpd="sng" algn="ctr">
            <a:solidFill>
              <a:srgbClr val="FF0000"/>
            </a:solidFill>
            <a:prstDash val="solid"/>
            <a:round/>
            <a:headEnd type="none" w="sm" len="sm"/>
            <a:tailEnd type="triangle"/>
          </a:ln>
          <a:effectLst/>
        </p:spPr>
      </p:cxnSp>
      <p:sp>
        <p:nvSpPr>
          <p:cNvPr id="11" name="TextBox 10">
            <a:extLst>
              <a:ext uri="{FF2B5EF4-FFF2-40B4-BE49-F238E27FC236}">
                <a16:creationId xmlns:a16="http://schemas.microsoft.com/office/drawing/2014/main" id="{E8F0C46F-A7B5-FF16-AADB-5735651E5245}"/>
              </a:ext>
            </a:extLst>
          </p:cNvPr>
          <p:cNvSpPr txBox="1"/>
          <p:nvPr/>
        </p:nvSpPr>
        <p:spPr>
          <a:xfrm>
            <a:off x="190500" y="2079484"/>
            <a:ext cx="2628900" cy="400110"/>
          </a:xfrm>
          <a:prstGeom prst="rect">
            <a:avLst/>
          </a:prstGeom>
          <a:noFill/>
        </p:spPr>
        <p:txBody>
          <a:bodyPr wrap="square" rtlCol="0">
            <a:spAutoFit/>
          </a:bodyPr>
          <a:lstStyle/>
          <a:p>
            <a:r>
              <a:rPr lang="en-US" sz="2000" dirty="0">
                <a:latin typeface="Cavolini" panose="03000502040302020204" pitchFamily="66" charset="0"/>
                <a:cs typeface="Cavolini" panose="03000502040302020204" pitchFamily="66" charset="0"/>
              </a:rPr>
              <a:t>In </a:t>
            </a:r>
            <a:r>
              <a:rPr lang="en-US" sz="2000" dirty="0" err="1">
                <a:latin typeface="Cavolini" panose="03000502040302020204" pitchFamily="66" charset="0"/>
                <a:cs typeface="Cavolini" panose="03000502040302020204" pitchFamily="66" charset="0"/>
              </a:rPr>
              <a:t>createPizza</a:t>
            </a:r>
            <a:r>
              <a:rPr lang="en-US" sz="2000" dirty="0">
                <a:latin typeface="Cavolini" panose="03000502040302020204" pitchFamily="66" charset="0"/>
                <a:cs typeface="Cavolini" panose="03000502040302020204" pitchFamily="66" charset="0"/>
              </a:rPr>
              <a:t>():</a:t>
            </a:r>
            <a:endParaRPr lang="en-GB" sz="2000" dirty="0">
              <a:latin typeface="Cavolini" panose="03000502040302020204" pitchFamily="66" charset="0"/>
              <a:cs typeface="Cavolini" panose="03000502040302020204" pitchFamily="66" charset="0"/>
            </a:endParaRPr>
          </a:p>
        </p:txBody>
      </p:sp>
      <p:sp>
        <p:nvSpPr>
          <p:cNvPr id="12" name="TextBox 11">
            <a:extLst>
              <a:ext uri="{FF2B5EF4-FFF2-40B4-BE49-F238E27FC236}">
                <a16:creationId xmlns:a16="http://schemas.microsoft.com/office/drawing/2014/main" id="{501D1EF1-64CD-FD4F-F942-2142DF517966}"/>
              </a:ext>
            </a:extLst>
          </p:cNvPr>
          <p:cNvSpPr txBox="1"/>
          <p:nvPr/>
        </p:nvSpPr>
        <p:spPr>
          <a:xfrm>
            <a:off x="457200" y="3790890"/>
            <a:ext cx="4648200" cy="400110"/>
          </a:xfrm>
          <a:prstGeom prst="rect">
            <a:avLst/>
          </a:prstGeom>
          <a:noFill/>
        </p:spPr>
        <p:txBody>
          <a:bodyPr wrap="square" rtlCol="0">
            <a:spAutoFit/>
          </a:bodyPr>
          <a:lstStyle/>
          <a:p>
            <a:r>
              <a:rPr lang="en-US" sz="2000" dirty="0">
                <a:latin typeface="Cavolini" panose="03000502040302020204" pitchFamily="66" charset="0"/>
                <a:cs typeface="Cavolini" panose="03000502040302020204" pitchFamily="66" charset="0"/>
              </a:rPr>
              <a:t>In </a:t>
            </a:r>
            <a:r>
              <a:rPr lang="en-US" sz="2000" dirty="0" err="1">
                <a:latin typeface="Cavolini" panose="03000502040302020204" pitchFamily="66" charset="0"/>
                <a:cs typeface="Cavolini" panose="03000502040302020204" pitchFamily="66" charset="0"/>
              </a:rPr>
              <a:t>MeatLoversPizza</a:t>
            </a:r>
            <a:r>
              <a:rPr lang="en-US" sz="2000" dirty="0">
                <a:latin typeface="Cavolini" panose="03000502040302020204" pitchFamily="66" charset="0"/>
                <a:cs typeface="Cavolini" panose="03000502040302020204" pitchFamily="66" charset="0"/>
              </a:rPr>
              <a:t> prepare():</a:t>
            </a:r>
            <a:endParaRPr lang="en-GB" sz="2000" dirty="0">
              <a:latin typeface="Cavolini" panose="03000502040302020204" pitchFamily="66" charset="0"/>
              <a:cs typeface="Cavolini" panose="03000502040302020204" pitchFamily="66" charset="0"/>
            </a:endParaRPr>
          </a:p>
        </p:txBody>
      </p:sp>
      <p:cxnSp>
        <p:nvCxnSpPr>
          <p:cNvPr id="14" name="Connector: Curved 13">
            <a:extLst>
              <a:ext uri="{FF2B5EF4-FFF2-40B4-BE49-F238E27FC236}">
                <a16:creationId xmlns:a16="http://schemas.microsoft.com/office/drawing/2014/main" id="{C51E4180-EA57-779A-E302-B9A6980D6422}"/>
              </a:ext>
            </a:extLst>
          </p:cNvPr>
          <p:cNvCxnSpPr>
            <a:cxnSpLocks/>
          </p:cNvCxnSpPr>
          <p:nvPr/>
        </p:nvCxnSpPr>
        <p:spPr bwMode="auto">
          <a:xfrm rot="16200000" flipH="1">
            <a:off x="5410201" y="3581399"/>
            <a:ext cx="914400" cy="304802"/>
          </a:xfrm>
          <a:prstGeom prst="curvedConnector3">
            <a:avLst/>
          </a:prstGeom>
          <a:solidFill>
            <a:schemeClr val="accent1"/>
          </a:solidFill>
          <a:ln w="12700" cap="flat" cmpd="sng" algn="ctr">
            <a:solidFill>
              <a:srgbClr val="FF0000"/>
            </a:solidFill>
            <a:prstDash val="solid"/>
            <a:round/>
            <a:headEnd type="none" w="sm" len="sm"/>
            <a:tailEnd type="triangle"/>
          </a:ln>
          <a:effectLst/>
        </p:spPr>
      </p:cxnSp>
      <p:pic>
        <p:nvPicPr>
          <p:cNvPr id="10" name="Audio 9">
            <a:hlinkClick r:id="" action="ppaction://media"/>
            <a:extLst>
              <a:ext uri="{FF2B5EF4-FFF2-40B4-BE49-F238E27FC236}">
                <a16:creationId xmlns:a16="http://schemas.microsoft.com/office/drawing/2014/main" id="{4D4D516B-0477-D99C-1624-2DD4620D339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708331419"/>
      </p:ext>
    </p:extLst>
  </p:cSld>
  <p:clrMapOvr>
    <a:masterClrMapping/>
  </p:clrMapOvr>
  <mc:AlternateContent xmlns:mc="http://schemas.openxmlformats.org/markup-compatibility/2006">
    <mc:Choice xmlns:p14="http://schemas.microsoft.com/office/powerpoint/2010/main" Requires="p14">
      <p:transition spd="slow" advTm="36994">
        <p14:flip dir="l"/>
      </p:transition>
    </mc:Choice>
    <mc:Fallback>
      <p:transition spd="slow" advTm="369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fade">
                                      <p:cBhvr>
                                        <p:cTn id="11" dur="500"/>
                                        <p:tgtEl>
                                          <p:spTgt spid="5">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1000"/>
                            </p:stCondLst>
                            <p:childTnLst>
                              <p:par>
                                <p:cTn id="41" presetID="22" presetClass="entr" presetSubtype="1"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10"/>
                </p:tgtEl>
              </p:cMediaNode>
            </p:audio>
          </p:childTnLst>
        </p:cTn>
      </p:par>
    </p:tnLst>
    <p:bldLst>
      <p:bldP spid="5" grpId="0" uiExpand="1" build="p" animBg="1"/>
      <p:bldP spid="6" grpId="0" animBg="1"/>
      <p:bldP spid="7" grpId="0" animBg="1"/>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6CAE7-2C34-7607-64E0-159BAE7D3FFF}"/>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2CC6F9F-2DFE-EE90-077A-D378CDC6F231}"/>
              </a:ext>
            </a:extLst>
          </p:cNvPr>
          <p:cNvSpPr txBox="1"/>
          <p:nvPr/>
        </p:nvSpPr>
        <p:spPr>
          <a:xfrm>
            <a:off x="741946" y="2280743"/>
            <a:ext cx="6725654" cy="3170099"/>
          </a:xfrm>
          <a:prstGeom prst="rect">
            <a:avLst/>
          </a:prstGeom>
          <a:noFill/>
          <a:ln>
            <a:solidFill>
              <a:schemeClr val="accent1"/>
            </a:solidFill>
          </a:ln>
        </p:spPr>
        <p:txBody>
          <a:bodyPr wrap="square" rtlCol="0">
            <a:spAutoFit/>
          </a:bodyPr>
          <a:lstStyle/>
          <a:p>
            <a:r>
              <a:rPr lang="en-GB" sz="2000" dirty="0">
                <a:latin typeface="Courier New" panose="02070309020205020404" pitchFamily="49" charset="0"/>
                <a:cs typeface="Courier New" panose="02070309020205020404" pitchFamily="49" charset="0"/>
              </a:rPr>
              <a:t>Preparing New York Style Meat Lovers Pizza</a:t>
            </a:r>
          </a:p>
          <a:p>
            <a:r>
              <a:rPr lang="en-GB" sz="2000" dirty="0">
                <a:latin typeface="Courier New" panose="02070309020205020404" pitchFamily="49" charset="0"/>
                <a:cs typeface="Courier New" panose="02070309020205020404" pitchFamily="49" charset="0"/>
              </a:rPr>
              <a:t>Tossing dough: Thin Crust Dough</a:t>
            </a:r>
          </a:p>
          <a:p>
            <a:r>
              <a:rPr lang="en-GB" sz="2000" dirty="0">
                <a:latin typeface="Courier New" panose="02070309020205020404" pitchFamily="49" charset="0"/>
                <a:cs typeface="Courier New" panose="02070309020205020404" pitchFamily="49" charset="0"/>
              </a:rPr>
              <a:t>Adding sauce: Marinara Sauce</a:t>
            </a:r>
          </a:p>
          <a:p>
            <a:r>
              <a:rPr lang="en-GB" sz="2000" dirty="0">
                <a:latin typeface="Courier New" panose="02070309020205020404" pitchFamily="49" charset="0"/>
                <a:cs typeface="Courier New" panose="02070309020205020404" pitchFamily="49" charset="0"/>
              </a:rPr>
              <a:t>Adding toppings:</a:t>
            </a:r>
          </a:p>
          <a:p>
            <a:r>
              <a:rPr lang="en-GB" sz="2000" dirty="0">
                <a:latin typeface="Courier New" panose="02070309020205020404" pitchFamily="49" charset="0"/>
                <a:cs typeface="Courier New" panose="02070309020205020404" pitchFamily="49" charset="0"/>
              </a:rPr>
              <a:t>  - Reggiano Cheese</a:t>
            </a:r>
          </a:p>
          <a:p>
            <a:r>
              <a:rPr lang="en-GB" sz="2000" dirty="0">
                <a:latin typeface="Courier New" panose="02070309020205020404" pitchFamily="49" charset="0"/>
                <a:cs typeface="Courier New" panose="02070309020205020404" pitchFamily="49" charset="0"/>
              </a:rPr>
              <a:t>  - Beef</a:t>
            </a:r>
          </a:p>
          <a:p>
            <a:r>
              <a:rPr lang="en-GB" sz="2000" dirty="0">
                <a:latin typeface="Courier New" panose="02070309020205020404" pitchFamily="49" charset="0"/>
                <a:cs typeface="Courier New" panose="02070309020205020404" pitchFamily="49" charset="0"/>
              </a:rPr>
              <a:t>  - Pepperoni</a:t>
            </a:r>
          </a:p>
          <a:p>
            <a:r>
              <a:rPr lang="en-GB" sz="2000" dirty="0">
                <a:latin typeface="Courier New" panose="02070309020205020404" pitchFamily="49" charset="0"/>
                <a:cs typeface="Courier New" panose="02070309020205020404" pitchFamily="49" charset="0"/>
              </a:rPr>
              <a:t>Baking the pizza in an oven.</a:t>
            </a:r>
          </a:p>
          <a:p>
            <a:r>
              <a:rPr lang="en-GB" sz="2000" dirty="0">
                <a:latin typeface="Courier New" panose="02070309020205020404" pitchFamily="49" charset="0"/>
                <a:cs typeface="Courier New" panose="02070309020205020404" pitchFamily="49" charset="0"/>
              </a:rPr>
              <a:t>Cutting the pizza into triangles.</a:t>
            </a:r>
          </a:p>
          <a:p>
            <a:r>
              <a:rPr lang="en-GB" sz="2000" dirty="0">
                <a:latin typeface="Courier New" panose="02070309020205020404" pitchFamily="49" charset="0"/>
                <a:cs typeface="Courier New" panose="02070309020205020404" pitchFamily="49" charset="0"/>
              </a:rPr>
              <a:t>Placing the pizza in a </a:t>
            </a:r>
            <a:r>
              <a:rPr lang="en-GB" sz="2000" dirty="0" err="1">
                <a:latin typeface="Courier New" panose="02070309020205020404" pitchFamily="49" charset="0"/>
                <a:cs typeface="Courier New" panose="02070309020205020404" pitchFamily="49" charset="0"/>
              </a:rPr>
              <a:t>PizzaHot</a:t>
            </a:r>
            <a:r>
              <a:rPr lang="en-GB" sz="2000" dirty="0">
                <a:latin typeface="Courier New" panose="02070309020205020404" pitchFamily="49" charset="0"/>
                <a:cs typeface="Courier New" panose="02070309020205020404" pitchFamily="49" charset="0"/>
              </a:rPr>
              <a:t> box.</a:t>
            </a:r>
          </a:p>
        </p:txBody>
      </p:sp>
      <p:sp>
        <p:nvSpPr>
          <p:cNvPr id="2" name="Title 1">
            <a:extLst>
              <a:ext uri="{FF2B5EF4-FFF2-40B4-BE49-F238E27FC236}">
                <a16:creationId xmlns:a16="http://schemas.microsoft.com/office/drawing/2014/main" id="{D72BF552-1724-8E9C-6C3A-F14031723035}"/>
              </a:ext>
            </a:extLst>
          </p:cNvPr>
          <p:cNvSpPr>
            <a:spLocks noGrp="1"/>
          </p:cNvSpPr>
          <p:nvPr>
            <p:ph type="title"/>
          </p:nvPr>
        </p:nvSpPr>
        <p:spPr/>
        <p:txBody>
          <a:bodyPr/>
          <a:lstStyle/>
          <a:p>
            <a:pPr>
              <a:defRPr/>
            </a:pPr>
            <a:r>
              <a:rPr lang="en-US" dirty="0"/>
              <a:t>Let’s Test It</a:t>
            </a:r>
            <a:endParaRPr lang="en-SG" dirty="0"/>
          </a:p>
        </p:txBody>
      </p:sp>
      <p:sp>
        <p:nvSpPr>
          <p:cNvPr id="31748" name="Content Placeholder 2">
            <a:extLst>
              <a:ext uri="{FF2B5EF4-FFF2-40B4-BE49-F238E27FC236}">
                <a16:creationId xmlns:a16="http://schemas.microsoft.com/office/drawing/2014/main" id="{BE34281A-9A92-F7ED-70FE-35016E45F911}"/>
              </a:ext>
            </a:extLst>
          </p:cNvPr>
          <p:cNvSpPr>
            <a:spLocks noGrp="1"/>
          </p:cNvSpPr>
          <p:nvPr>
            <p:ph idx="1"/>
          </p:nvPr>
        </p:nvSpPr>
        <p:spPr>
          <a:xfrm>
            <a:off x="381000" y="1143000"/>
            <a:ext cx="8610600" cy="5029200"/>
          </a:xfrm>
        </p:spPr>
        <p:txBody>
          <a:bodyPr/>
          <a:lstStyle/>
          <a:p>
            <a:pPr marL="0" indent="0">
              <a:buFont typeface="Wingdings" panose="05000000000000000000" pitchFamily="2" charset="2"/>
              <a:buNone/>
            </a:pPr>
            <a:r>
              <a:rPr lang="en-US" altLang="en-US" sz="2000" dirty="0" err="1">
                <a:latin typeface="Courier" pitchFamily="49" charset="0"/>
              </a:rPr>
              <a:t>PizzaStore</a:t>
            </a:r>
            <a:r>
              <a:rPr lang="en-US" altLang="en-US" sz="2000" dirty="0">
                <a:latin typeface="Courier" pitchFamily="49" charset="0"/>
              </a:rPr>
              <a:t> </a:t>
            </a:r>
            <a:r>
              <a:rPr lang="en-US" altLang="en-US" sz="2000" dirty="0" err="1">
                <a:latin typeface="Courier" pitchFamily="49" charset="0"/>
              </a:rPr>
              <a:t>nyStore</a:t>
            </a:r>
            <a:r>
              <a:rPr lang="en-US" altLang="en-US" sz="2000" dirty="0">
                <a:latin typeface="Courier" pitchFamily="49" charset="0"/>
              </a:rPr>
              <a:t> = new </a:t>
            </a:r>
            <a:r>
              <a:rPr lang="en-US" altLang="en-US" sz="2000" dirty="0" err="1">
                <a:latin typeface="Courier" pitchFamily="49" charset="0"/>
              </a:rPr>
              <a:t>NYStylePizzaStore</a:t>
            </a:r>
            <a:r>
              <a:rPr lang="en-US" altLang="en-US" sz="2000" dirty="0">
                <a:latin typeface="Courier" pitchFamily="49" charset="0"/>
              </a:rPr>
              <a:t>();</a:t>
            </a:r>
          </a:p>
          <a:p>
            <a:pPr marL="0" indent="0">
              <a:buFont typeface="Wingdings" panose="05000000000000000000" pitchFamily="2" charset="2"/>
              <a:buNone/>
            </a:pPr>
            <a:r>
              <a:rPr lang="en-US" altLang="en-US" sz="2000" dirty="0" err="1">
                <a:latin typeface="Courier" pitchFamily="49" charset="0"/>
              </a:rPr>
              <a:t>nyStore.orderPizza</a:t>
            </a:r>
            <a:r>
              <a:rPr lang="en-US" altLang="en-US" sz="2000" dirty="0">
                <a:latin typeface="Courier" pitchFamily="49" charset="0"/>
              </a:rPr>
              <a:t>(“</a:t>
            </a:r>
            <a:r>
              <a:rPr lang="en-US" altLang="en-US" sz="2000" dirty="0" err="1">
                <a:latin typeface="Courier" pitchFamily="49" charset="0"/>
              </a:rPr>
              <a:t>meatlovers</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p:txBody>
      </p:sp>
      <p:pic>
        <p:nvPicPr>
          <p:cNvPr id="5" name="Audio 4">
            <a:hlinkClick r:id="" action="ppaction://media"/>
            <a:extLst>
              <a:ext uri="{FF2B5EF4-FFF2-40B4-BE49-F238E27FC236}">
                <a16:creationId xmlns:a16="http://schemas.microsoft.com/office/drawing/2014/main" id="{78414371-80F6-EA41-52A5-A846C1BF228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6" name="Rectangle 15">
            <a:extLst>
              <a:ext uri="{FF2B5EF4-FFF2-40B4-BE49-F238E27FC236}">
                <a16:creationId xmlns:a16="http://schemas.microsoft.com/office/drawing/2014/main" id="{3A39687A-9E07-83E5-23ED-ACA6F7CD2BE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17</a:t>
            </a:fld>
            <a:endParaRPr lang="en-US" dirty="0"/>
          </a:p>
        </p:txBody>
      </p:sp>
    </p:spTree>
    <p:custDataLst>
      <p:tags r:id="rId1"/>
    </p:custDataLst>
    <p:extLst>
      <p:ext uri="{BB962C8B-B14F-4D97-AF65-F5344CB8AC3E}">
        <p14:creationId xmlns:p14="http://schemas.microsoft.com/office/powerpoint/2010/main" val="1896255949"/>
      </p:ext>
    </p:extLst>
  </p:cSld>
  <p:clrMapOvr>
    <a:masterClrMapping/>
  </p:clrMapOvr>
  <mc:AlternateContent xmlns:mc="http://schemas.openxmlformats.org/markup-compatibility/2006">
    <mc:Choice xmlns:p14="http://schemas.microsoft.com/office/powerpoint/2010/main" Requires="p14">
      <p:transition spd="slow" advTm="16671">
        <p14:flip dir="l"/>
      </p:transition>
    </mc:Choice>
    <mc:Fallback>
      <p:transition spd="slow" advTm="166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ED0E-2ACE-1A84-2FC2-13FD7D1A6AD7}"/>
              </a:ext>
            </a:extLst>
          </p:cNvPr>
          <p:cNvSpPr>
            <a:spLocks noGrp="1"/>
          </p:cNvSpPr>
          <p:nvPr>
            <p:ph type="title"/>
          </p:nvPr>
        </p:nvSpPr>
        <p:spPr/>
        <p:txBody>
          <a:bodyPr/>
          <a:lstStyle/>
          <a:p>
            <a:r>
              <a:rPr lang="en-US" dirty="0"/>
              <a:t>What Have We Done?</a:t>
            </a:r>
            <a:endParaRPr lang="en-GB" dirty="0"/>
          </a:p>
        </p:txBody>
      </p:sp>
      <p:sp>
        <p:nvSpPr>
          <p:cNvPr id="3" name="Content Placeholder 2">
            <a:extLst>
              <a:ext uri="{FF2B5EF4-FFF2-40B4-BE49-F238E27FC236}">
                <a16:creationId xmlns:a16="http://schemas.microsoft.com/office/drawing/2014/main" id="{40465E35-7BA0-5DB2-4A94-48CE1D13E7F6}"/>
              </a:ext>
            </a:extLst>
          </p:cNvPr>
          <p:cNvSpPr>
            <a:spLocks noGrp="1"/>
          </p:cNvSpPr>
          <p:nvPr>
            <p:ph idx="1"/>
          </p:nvPr>
        </p:nvSpPr>
        <p:spPr/>
        <p:txBody>
          <a:bodyPr/>
          <a:lstStyle/>
          <a:p>
            <a:r>
              <a:rPr lang="en-US" dirty="0"/>
              <a:t>We have created a new type of factory called an </a:t>
            </a:r>
            <a:r>
              <a:rPr lang="en-US" dirty="0">
                <a:solidFill>
                  <a:srgbClr val="FF0000"/>
                </a:solidFill>
              </a:rPr>
              <a:t>Abstract Factory</a:t>
            </a:r>
          </a:p>
          <a:p>
            <a:pPr lvl="1"/>
            <a:r>
              <a:rPr lang="en-US" dirty="0"/>
              <a:t>Provides an interface for creating a </a:t>
            </a:r>
            <a:r>
              <a:rPr lang="en-US" dirty="0">
                <a:solidFill>
                  <a:srgbClr val="FF0000"/>
                </a:solidFill>
              </a:rPr>
              <a:t>family</a:t>
            </a:r>
            <a:r>
              <a:rPr lang="en-US" dirty="0"/>
              <a:t> of ingredients</a:t>
            </a:r>
          </a:p>
          <a:p>
            <a:pPr lvl="1"/>
            <a:r>
              <a:rPr lang="en-US" dirty="0"/>
              <a:t>Decouples our code from the actual factory that creates products</a:t>
            </a:r>
          </a:p>
          <a:p>
            <a:pPr lvl="1"/>
            <a:r>
              <a:rPr lang="en-US" dirty="0"/>
              <a:t>Allows us to implement different factories and use them in a “plug and play” manner</a:t>
            </a:r>
            <a:endParaRPr lang="en-GB" dirty="0"/>
          </a:p>
        </p:txBody>
      </p:sp>
      <p:sp>
        <p:nvSpPr>
          <p:cNvPr id="4" name="Slide Number Placeholder 3">
            <a:extLst>
              <a:ext uri="{FF2B5EF4-FFF2-40B4-BE49-F238E27FC236}">
                <a16:creationId xmlns:a16="http://schemas.microsoft.com/office/drawing/2014/main" id="{01B0A35B-F48A-BAA7-6338-4319776A4C51}"/>
              </a:ext>
            </a:extLst>
          </p:cNvPr>
          <p:cNvSpPr>
            <a:spLocks noGrp="1"/>
          </p:cNvSpPr>
          <p:nvPr>
            <p:ph type="sldNum" sz="quarter" idx="4"/>
          </p:nvPr>
        </p:nvSpPr>
        <p:spPr/>
        <p:txBody>
          <a:bodyPr/>
          <a:lstStyle/>
          <a:p>
            <a:pPr>
              <a:defRPr/>
            </a:pPr>
            <a:r>
              <a:rPr lang="en-US"/>
              <a:t>  Lecture </a:t>
            </a:r>
            <a:r>
              <a:rPr lang="en-US">
                <a:solidFill>
                  <a:srgbClr val="FF0000"/>
                </a:solidFill>
              </a:rPr>
              <a:t>6.2</a:t>
            </a:r>
            <a:br>
              <a:rPr lang="en-US"/>
            </a:br>
            <a:r>
              <a:rPr lang="en-US"/>
              <a:t> Slide </a:t>
            </a:r>
            <a:fld id="{FF9B6805-2258-4A0A-A38F-E119E90B2031}" type="slidenum">
              <a:rPr lang="en-US" smtClean="0"/>
              <a:pPr>
                <a:defRPr/>
              </a:pPr>
              <a:t>18</a:t>
            </a:fld>
            <a:endParaRPr lang="en-US" dirty="0"/>
          </a:p>
        </p:txBody>
      </p:sp>
      <p:pic>
        <p:nvPicPr>
          <p:cNvPr id="11" name="Audio 10">
            <a:hlinkClick r:id="" action="ppaction://media"/>
            <a:extLst>
              <a:ext uri="{FF2B5EF4-FFF2-40B4-BE49-F238E27FC236}">
                <a16:creationId xmlns:a16="http://schemas.microsoft.com/office/drawing/2014/main" id="{1AC7C5D4-2571-0B1F-7465-0AD4CD40065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501126523"/>
      </p:ext>
    </p:extLst>
  </p:cSld>
  <p:clrMapOvr>
    <a:masterClrMapping/>
  </p:clrMapOvr>
  <mc:AlternateContent xmlns:mc="http://schemas.openxmlformats.org/markup-compatibility/2006">
    <mc:Choice xmlns:p14="http://schemas.microsoft.com/office/powerpoint/2010/main" Requires="p14">
      <p:transition spd="slow" advTm="44400">
        <p14:flip dir="l"/>
      </p:transition>
    </mc:Choice>
    <mc:Fallback>
      <p:transition spd="slow" advTm="44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dirty="0"/>
              <a:t>The Abstract Factory Pattern</a:t>
            </a:r>
            <a:endParaRPr lang="en-GB" sz="3600" dirty="0">
              <a:solidFill>
                <a:srgbClr val="0033CC"/>
              </a:solidFill>
              <a:effectLst>
                <a:outerShdw blurRad="38100" dist="38100" dir="2700000" algn="tl">
                  <a:srgbClr val="C0C0C0"/>
                </a:outerShdw>
              </a:effectLst>
            </a:endParaRPr>
          </a:p>
        </p:txBody>
      </p:sp>
      <p:pic>
        <p:nvPicPr>
          <p:cNvPr id="5" name="Audio 4">
            <a:hlinkClick r:id="" action="ppaction://media"/>
            <a:extLst>
              <a:ext uri="{FF2B5EF4-FFF2-40B4-BE49-F238E27FC236}">
                <a16:creationId xmlns:a16="http://schemas.microsoft.com/office/drawing/2014/main" id="{D4E37BEF-75F2-F23A-CBB2-924CCD3432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10035">
        <p14:flip dir="l"/>
      </p:transition>
    </mc:Choice>
    <mc:Fallback>
      <p:transition spd="slow" advTm="100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C1772-8044-30AE-0F20-2D50565DDB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BC5981-018A-9BF0-F550-2CC0A6528054}"/>
              </a:ext>
            </a:extLst>
          </p:cNvPr>
          <p:cNvSpPr>
            <a:spLocks noGrp="1"/>
          </p:cNvSpPr>
          <p:nvPr>
            <p:ph type="title"/>
          </p:nvPr>
        </p:nvSpPr>
        <p:spPr/>
        <p:txBody>
          <a:bodyPr/>
          <a:lstStyle/>
          <a:p>
            <a:pPr>
              <a:defRPr/>
            </a:pPr>
            <a:r>
              <a:rPr lang="en-US" dirty="0"/>
              <a:t>Very Dependent </a:t>
            </a:r>
            <a:r>
              <a:rPr lang="en-US" dirty="0" err="1"/>
              <a:t>PizzaStore</a:t>
            </a:r>
            <a:r>
              <a:rPr lang="en-US" dirty="0"/>
              <a:t> Class</a:t>
            </a:r>
            <a:endParaRPr lang="en-SG" dirty="0"/>
          </a:p>
        </p:txBody>
      </p:sp>
      <p:sp>
        <p:nvSpPr>
          <p:cNvPr id="28676" name="Content Placeholder 2">
            <a:extLst>
              <a:ext uri="{FF2B5EF4-FFF2-40B4-BE49-F238E27FC236}">
                <a16:creationId xmlns:a16="http://schemas.microsoft.com/office/drawing/2014/main" id="{7091BF75-42EF-100D-FFAE-0F5D87D04834}"/>
              </a:ext>
            </a:extLst>
          </p:cNvPr>
          <p:cNvSpPr>
            <a:spLocks noGrp="1"/>
          </p:cNvSpPr>
          <p:nvPr>
            <p:ph idx="1"/>
          </p:nvPr>
        </p:nvSpPr>
        <p:spPr>
          <a:xfrm>
            <a:off x="328864" y="790072"/>
            <a:ext cx="8724900"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DependentPizzaStore</a:t>
            </a:r>
            <a:r>
              <a:rPr lang="en-US" altLang="en-US" sz="2000" dirty="0">
                <a:latin typeface="Courier" pitchFamily="49" charset="0"/>
              </a:rPr>
              <a:t> {</a:t>
            </a:r>
          </a:p>
          <a:p>
            <a:pPr marL="0" indent="0">
              <a:buNone/>
            </a:pPr>
            <a:r>
              <a:rPr lang="en-US" altLang="en-US" sz="2000" dirty="0">
                <a:latin typeface="Courier" pitchFamily="49" charset="0"/>
              </a:rPr>
              <a:t>    public Pizza </a:t>
            </a:r>
            <a:r>
              <a:rPr lang="en-US" altLang="en-US" sz="2000" dirty="0" err="1">
                <a:latin typeface="Courier" pitchFamily="49" charset="0"/>
              </a:rPr>
              <a:t>createPizza</a:t>
            </a:r>
            <a:r>
              <a:rPr lang="en-US" altLang="en-US" sz="2000" dirty="0">
                <a:latin typeface="Courier" pitchFamily="49" charset="0"/>
              </a:rPr>
              <a:t>(string style, string type)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if (style == “NY”)</a:t>
            </a:r>
          </a:p>
          <a:p>
            <a:pPr marL="0" indent="0">
              <a:buNone/>
            </a:pPr>
            <a:r>
              <a:rPr lang="en-US" altLang="en-US" sz="2000" dirty="0">
                <a:latin typeface="Courier" pitchFamily="49" charset="0"/>
              </a:rPr>
              <a:t>            if (type == “cheese”)</a:t>
            </a:r>
          </a:p>
          <a:p>
            <a:pPr marL="0" indent="0">
              <a:buNone/>
            </a:pPr>
            <a:r>
              <a:rPr lang="en-US" altLang="en-US" sz="2000" dirty="0">
                <a:latin typeface="Courier" pitchFamily="49" charset="0"/>
              </a:rPr>
              <a:t>                return new </a:t>
            </a:r>
            <a:r>
              <a:rPr lang="en-US" altLang="en-US" sz="2000" dirty="0" err="1">
                <a:latin typeface="Courier" pitchFamily="49" charset="0"/>
              </a:rPr>
              <a:t>NYStyleCheesePizza</a:t>
            </a:r>
            <a:r>
              <a:rPr lang="en-US" altLang="en-US" sz="2000" dirty="0">
                <a:latin typeface="Courier" pitchFamily="49" charset="0"/>
              </a:rPr>
              <a:t>();</a:t>
            </a:r>
          </a:p>
          <a:p>
            <a:pPr marL="0" indent="0">
              <a:buNone/>
            </a:pPr>
            <a:r>
              <a:rPr lang="en-US" altLang="en-US" sz="2000" dirty="0">
                <a:latin typeface="Courier" pitchFamily="49" charset="0"/>
              </a:rPr>
              <a:t>            else if (type == “</a:t>
            </a:r>
            <a:r>
              <a:rPr lang="en-US" altLang="en-US" sz="2000" dirty="0" err="1">
                <a:latin typeface="Courier" pitchFamily="49" charset="0"/>
              </a:rPr>
              <a:t>hawaiian</a:t>
            </a:r>
            <a:r>
              <a:rPr lang="en-US" altLang="en-US" sz="2000" dirty="0">
                <a:latin typeface="Courier" pitchFamily="49" charset="0"/>
              </a:rPr>
              <a:t>”)</a:t>
            </a:r>
          </a:p>
          <a:p>
            <a:pPr marL="0" indent="0">
              <a:buNone/>
            </a:pPr>
            <a:r>
              <a:rPr lang="en-US" altLang="en-US" sz="2000" dirty="0">
                <a:latin typeface="Courier" pitchFamily="49" charset="0"/>
              </a:rPr>
              <a:t>                return new </a:t>
            </a:r>
            <a:r>
              <a:rPr lang="en-US" altLang="en-US" sz="2000" dirty="0" err="1">
                <a:latin typeface="Courier" pitchFamily="49" charset="0"/>
              </a:rPr>
              <a:t>NYStyleHawaiianPizza</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else if (style == “Chicago”)</a:t>
            </a:r>
          </a:p>
          <a:p>
            <a:pPr marL="0" indent="0">
              <a:buNone/>
            </a:pPr>
            <a:r>
              <a:rPr lang="en-US" altLang="en-US" sz="2000" dirty="0">
                <a:latin typeface="Courier" pitchFamily="49" charset="0"/>
              </a:rPr>
              <a:t>            if (type == “cheese”)</a:t>
            </a:r>
          </a:p>
          <a:p>
            <a:pPr marL="0" indent="0">
              <a:buNone/>
            </a:pPr>
            <a:r>
              <a:rPr lang="en-US" altLang="en-US" sz="2000" dirty="0">
                <a:latin typeface="Courier" pitchFamily="49" charset="0"/>
              </a:rPr>
              <a:t>                return new </a:t>
            </a:r>
            <a:r>
              <a:rPr lang="en-US" altLang="en-US" sz="2000" dirty="0" err="1">
                <a:latin typeface="Courier" pitchFamily="49" charset="0"/>
              </a:rPr>
              <a:t>ChicagoStyleCheesePizza</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3" name="Rectangle 2">
            <a:extLst>
              <a:ext uri="{FF2B5EF4-FFF2-40B4-BE49-F238E27FC236}">
                <a16:creationId xmlns:a16="http://schemas.microsoft.com/office/drawing/2014/main" id="{5F0D2CD9-0E8C-4475-FB23-350A909AC151}"/>
              </a:ext>
            </a:extLst>
          </p:cNvPr>
          <p:cNvSpPr/>
          <p:nvPr/>
        </p:nvSpPr>
        <p:spPr bwMode="auto">
          <a:xfrm>
            <a:off x="1524000" y="1909730"/>
            <a:ext cx="6477000" cy="2227046"/>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5" name="Audio 4">
            <a:hlinkClick r:id="" action="ppaction://media"/>
            <a:extLst>
              <a:ext uri="{FF2B5EF4-FFF2-40B4-BE49-F238E27FC236}">
                <a16:creationId xmlns:a16="http://schemas.microsoft.com/office/drawing/2014/main" id="{C91250A8-776D-3098-3907-42BAD6B0023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Rectangle 15">
            <a:extLst>
              <a:ext uri="{FF2B5EF4-FFF2-40B4-BE49-F238E27FC236}">
                <a16:creationId xmlns:a16="http://schemas.microsoft.com/office/drawing/2014/main" id="{2D257E2C-41B9-BA8B-806D-FEC9D991906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2</a:t>
            </a:fld>
            <a:endParaRPr lang="en-US" dirty="0"/>
          </a:p>
        </p:txBody>
      </p:sp>
    </p:spTree>
    <p:custDataLst>
      <p:tags r:id="rId1"/>
    </p:custDataLst>
    <p:extLst>
      <p:ext uri="{BB962C8B-B14F-4D97-AF65-F5344CB8AC3E}">
        <p14:creationId xmlns:p14="http://schemas.microsoft.com/office/powerpoint/2010/main" val="3633427017"/>
      </p:ext>
    </p:extLst>
  </p:cSld>
  <p:clrMapOvr>
    <a:masterClrMapping/>
  </p:clrMapOvr>
  <mc:AlternateContent xmlns:mc="http://schemas.openxmlformats.org/markup-compatibility/2006">
    <mc:Choice xmlns:p14="http://schemas.microsoft.com/office/powerpoint/2010/main" Requires="p14">
      <p:transition spd="slow" advTm="56044">
        <p14:flip dir="l"/>
      </p:transition>
    </mc:Choice>
    <mc:Fallback>
      <p:transition spd="slow" advTm="560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676">
                                            <p:txEl>
                                              <p:pRg st="0" end="0"/>
                                            </p:txEl>
                                          </p:spTgt>
                                        </p:tgtEl>
                                        <p:attrNameLst>
                                          <p:attrName>style.visibility</p:attrName>
                                        </p:attrNameLst>
                                      </p:cBhvr>
                                      <p:to>
                                        <p:strVal val="visible"/>
                                      </p:to>
                                    </p:set>
                                    <p:animEffect transition="in" filter="fade">
                                      <p:cBhvr>
                                        <p:cTn id="11" dur="500"/>
                                        <p:tgtEl>
                                          <p:spTgt spid="2867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8676">
                                            <p:txEl>
                                              <p:pRg st="1" end="1"/>
                                            </p:txEl>
                                          </p:spTgt>
                                        </p:tgtEl>
                                        <p:attrNameLst>
                                          <p:attrName>style.visibility</p:attrName>
                                        </p:attrNameLst>
                                      </p:cBhvr>
                                      <p:to>
                                        <p:strVal val="visible"/>
                                      </p:to>
                                    </p:set>
                                    <p:animEffect transition="in" filter="fade">
                                      <p:cBhvr>
                                        <p:cTn id="14" dur="500"/>
                                        <p:tgtEl>
                                          <p:spTgt spid="28676">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animEffect transition="in" filter="fade">
                                      <p:cBhvr>
                                        <p:cTn id="17" dur="500"/>
                                        <p:tgtEl>
                                          <p:spTgt spid="2867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xEl>
                                              <p:pRg st="3" end="3"/>
                                            </p:txEl>
                                          </p:spTgt>
                                        </p:tgtEl>
                                        <p:attrNameLst>
                                          <p:attrName>style.visibility</p:attrName>
                                        </p:attrNameLst>
                                      </p:cBhvr>
                                      <p:to>
                                        <p:strVal val="visible"/>
                                      </p:to>
                                    </p:set>
                                    <p:animEffect transition="in" filter="fade">
                                      <p:cBhvr>
                                        <p:cTn id="20" dur="500"/>
                                        <p:tgtEl>
                                          <p:spTgt spid="2867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8676">
                                            <p:txEl>
                                              <p:pRg st="4" end="4"/>
                                            </p:txEl>
                                          </p:spTgt>
                                        </p:tgtEl>
                                        <p:attrNameLst>
                                          <p:attrName>style.visibility</p:attrName>
                                        </p:attrNameLst>
                                      </p:cBhvr>
                                      <p:to>
                                        <p:strVal val="visible"/>
                                      </p:to>
                                    </p:set>
                                    <p:animEffect transition="in" filter="fade">
                                      <p:cBhvr>
                                        <p:cTn id="23" dur="500"/>
                                        <p:tgtEl>
                                          <p:spTgt spid="2867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8676">
                                            <p:txEl>
                                              <p:pRg st="5" end="5"/>
                                            </p:txEl>
                                          </p:spTgt>
                                        </p:tgtEl>
                                        <p:attrNameLst>
                                          <p:attrName>style.visibility</p:attrName>
                                        </p:attrNameLst>
                                      </p:cBhvr>
                                      <p:to>
                                        <p:strVal val="visible"/>
                                      </p:to>
                                    </p:set>
                                    <p:animEffect transition="in" filter="fade">
                                      <p:cBhvr>
                                        <p:cTn id="26" dur="500"/>
                                        <p:tgtEl>
                                          <p:spTgt spid="2867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676">
                                            <p:txEl>
                                              <p:pRg st="6" end="6"/>
                                            </p:txEl>
                                          </p:spTgt>
                                        </p:tgtEl>
                                        <p:attrNameLst>
                                          <p:attrName>style.visibility</p:attrName>
                                        </p:attrNameLst>
                                      </p:cBhvr>
                                      <p:to>
                                        <p:strVal val="visible"/>
                                      </p:to>
                                    </p:set>
                                    <p:animEffect transition="in" filter="fade">
                                      <p:cBhvr>
                                        <p:cTn id="29" dur="500"/>
                                        <p:tgtEl>
                                          <p:spTgt spid="28676">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8676">
                                            <p:txEl>
                                              <p:pRg st="7" end="7"/>
                                            </p:txEl>
                                          </p:spTgt>
                                        </p:tgtEl>
                                        <p:attrNameLst>
                                          <p:attrName>style.visibility</p:attrName>
                                        </p:attrNameLst>
                                      </p:cBhvr>
                                      <p:to>
                                        <p:strVal val="visible"/>
                                      </p:to>
                                    </p:set>
                                    <p:animEffect transition="in" filter="fade">
                                      <p:cBhvr>
                                        <p:cTn id="32" dur="500"/>
                                        <p:tgtEl>
                                          <p:spTgt spid="28676">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676">
                                            <p:txEl>
                                              <p:pRg st="8" end="8"/>
                                            </p:txEl>
                                          </p:spTgt>
                                        </p:tgtEl>
                                        <p:attrNameLst>
                                          <p:attrName>style.visibility</p:attrName>
                                        </p:attrNameLst>
                                      </p:cBhvr>
                                      <p:to>
                                        <p:strVal val="visible"/>
                                      </p:to>
                                    </p:set>
                                    <p:animEffect transition="in" filter="fade">
                                      <p:cBhvr>
                                        <p:cTn id="35" dur="500"/>
                                        <p:tgtEl>
                                          <p:spTgt spid="28676">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8676">
                                            <p:txEl>
                                              <p:pRg st="9" end="9"/>
                                            </p:txEl>
                                          </p:spTgt>
                                        </p:tgtEl>
                                        <p:attrNameLst>
                                          <p:attrName>style.visibility</p:attrName>
                                        </p:attrNameLst>
                                      </p:cBhvr>
                                      <p:to>
                                        <p:strVal val="visible"/>
                                      </p:to>
                                    </p:set>
                                    <p:animEffect transition="in" filter="fade">
                                      <p:cBhvr>
                                        <p:cTn id="38" dur="500"/>
                                        <p:tgtEl>
                                          <p:spTgt spid="28676">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8676">
                                            <p:txEl>
                                              <p:pRg st="10" end="10"/>
                                            </p:txEl>
                                          </p:spTgt>
                                        </p:tgtEl>
                                        <p:attrNameLst>
                                          <p:attrName>style.visibility</p:attrName>
                                        </p:attrNameLst>
                                      </p:cBhvr>
                                      <p:to>
                                        <p:strVal val="visible"/>
                                      </p:to>
                                    </p:set>
                                    <p:animEffect transition="in" filter="fade">
                                      <p:cBhvr>
                                        <p:cTn id="41" dur="500"/>
                                        <p:tgtEl>
                                          <p:spTgt spid="28676">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8676">
                                            <p:txEl>
                                              <p:pRg st="11" end="11"/>
                                            </p:txEl>
                                          </p:spTgt>
                                        </p:tgtEl>
                                        <p:attrNameLst>
                                          <p:attrName>style.visibility</p:attrName>
                                        </p:attrNameLst>
                                      </p:cBhvr>
                                      <p:to>
                                        <p:strVal val="visible"/>
                                      </p:to>
                                    </p:set>
                                    <p:animEffect transition="in" filter="fade">
                                      <p:cBhvr>
                                        <p:cTn id="44" dur="500"/>
                                        <p:tgtEl>
                                          <p:spTgt spid="28676">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8676">
                                            <p:txEl>
                                              <p:pRg st="12" end="12"/>
                                            </p:txEl>
                                          </p:spTgt>
                                        </p:tgtEl>
                                        <p:attrNameLst>
                                          <p:attrName>style.visibility</p:attrName>
                                        </p:attrNameLst>
                                      </p:cBhvr>
                                      <p:to>
                                        <p:strVal val="visible"/>
                                      </p:to>
                                    </p:set>
                                    <p:animEffect transition="in" filter="fade">
                                      <p:cBhvr>
                                        <p:cTn id="47" dur="500"/>
                                        <p:tgtEl>
                                          <p:spTgt spid="28676">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8676">
                                            <p:txEl>
                                              <p:pRg st="13" end="13"/>
                                            </p:txEl>
                                          </p:spTgt>
                                        </p:tgtEl>
                                        <p:attrNameLst>
                                          <p:attrName>style.visibility</p:attrName>
                                        </p:attrNameLst>
                                      </p:cBhvr>
                                      <p:to>
                                        <p:strVal val="visible"/>
                                      </p:to>
                                    </p:set>
                                    <p:animEffect transition="in" filter="fade">
                                      <p:cBhvr>
                                        <p:cTn id="50" dur="500"/>
                                        <p:tgtEl>
                                          <p:spTgt spid="28676">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8676">
                                            <p:txEl>
                                              <p:pRg st="14" end="14"/>
                                            </p:txEl>
                                          </p:spTgt>
                                        </p:tgtEl>
                                        <p:attrNameLst>
                                          <p:attrName>style.visibility</p:attrName>
                                        </p:attrNameLst>
                                      </p:cBhvr>
                                      <p:to>
                                        <p:strVal val="visible"/>
                                      </p:to>
                                    </p:set>
                                    <p:animEffect transition="in" filter="fade">
                                      <p:cBhvr>
                                        <p:cTn id="53" dur="500"/>
                                        <p:tgtEl>
                                          <p:spTgt spid="2867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left)">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5"/>
                </p:tgtEl>
              </p:cMediaNode>
            </p:audio>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Definition</a:t>
            </a:r>
            <a:endParaRPr lang="en-SG"/>
          </a:p>
        </p:txBody>
      </p:sp>
      <p:sp>
        <p:nvSpPr>
          <p:cNvPr id="22531" name="Content Placeholder 2"/>
          <p:cNvSpPr>
            <a:spLocks noGrp="1"/>
          </p:cNvSpPr>
          <p:nvPr>
            <p:ph idx="1"/>
          </p:nvPr>
        </p:nvSpPr>
        <p:spPr/>
        <p:txBody>
          <a:bodyPr/>
          <a:lstStyle/>
          <a:p>
            <a:r>
              <a:rPr lang="en-US" altLang="en-US" dirty="0"/>
              <a:t>The Abstract Factory Pattern:</a:t>
            </a:r>
          </a:p>
          <a:p>
            <a:pPr lvl="1"/>
            <a:r>
              <a:rPr lang="en-US" altLang="en-US" dirty="0"/>
              <a:t>Provides an interface for creating families of related or dependent objects without specifying their concrete classes</a:t>
            </a:r>
          </a:p>
          <a:p>
            <a:pPr>
              <a:buFont typeface="Wingdings" panose="05000000000000000000" pitchFamily="2" charset="2"/>
              <a:buNone/>
            </a:pPr>
            <a:endParaRPr lang="en-US" altLang="en-US" dirty="0"/>
          </a:p>
          <a:p>
            <a:r>
              <a:rPr lang="en-US" altLang="en-US" dirty="0"/>
              <a:t>Also known as</a:t>
            </a:r>
          </a:p>
          <a:p>
            <a:pPr lvl="1"/>
            <a:r>
              <a:rPr lang="en-US" altLang="en-US" dirty="0"/>
              <a:t>Kit</a:t>
            </a:r>
            <a:endParaRPr lang="en-SG" altLang="en-US" dirty="0"/>
          </a:p>
        </p:txBody>
      </p:sp>
      <p:pic>
        <p:nvPicPr>
          <p:cNvPr id="5" name="Audio 4">
            <a:hlinkClick r:id="" action="ppaction://media"/>
            <a:extLst>
              <a:ext uri="{FF2B5EF4-FFF2-40B4-BE49-F238E27FC236}">
                <a16:creationId xmlns:a16="http://schemas.microsoft.com/office/drawing/2014/main" id="{47B4D371-8ED7-B698-8194-940565437FB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8" name="Rectangle 15">
            <a:extLst>
              <a:ext uri="{FF2B5EF4-FFF2-40B4-BE49-F238E27FC236}">
                <a16:creationId xmlns:a16="http://schemas.microsoft.com/office/drawing/2014/main" id="{08F95CED-2CAE-24E1-DD69-2B87F569493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20</a:t>
            </a:fld>
            <a:endParaRPr 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advTm="24724">
        <p14:flip dir="l"/>
      </p:transition>
    </mc:Choice>
    <mc:Fallback>
      <p:transition spd="slow" advTm="247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animEffect transition="in" filter="fade">
                                      <p:cBhvr>
                                        <p:cTn id="11" dur="500"/>
                                        <p:tgtEl>
                                          <p:spTgt spid="22531">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2531">
                                            <p:txEl>
                                              <p:pRg st="4" end="4"/>
                                            </p:txEl>
                                          </p:spTgt>
                                        </p:tgtEl>
                                        <p:attrNameLst>
                                          <p:attrName>style.visibility</p:attrName>
                                        </p:attrNameLst>
                                      </p:cBhvr>
                                      <p:to>
                                        <p:strVal val="visible"/>
                                      </p:to>
                                    </p:set>
                                    <p:animEffect transition="in" filter="fade">
                                      <p:cBhvr>
                                        <p:cTn id="14"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457A7A-40B9-BF7A-6EA6-A7A7B1DE29D4}"/>
              </a:ext>
            </a:extLst>
          </p:cNvPr>
          <p:cNvPicPr>
            <a:picLocks noChangeAspect="1"/>
          </p:cNvPicPr>
          <p:nvPr/>
        </p:nvPicPr>
        <p:blipFill>
          <a:blip r:embed="rId6"/>
          <a:stretch>
            <a:fillRect/>
          </a:stretch>
        </p:blipFill>
        <p:spPr>
          <a:xfrm>
            <a:off x="0" y="865311"/>
            <a:ext cx="9144000" cy="5383089"/>
          </a:xfrm>
          <a:prstGeom prst="rect">
            <a:avLst/>
          </a:prstGeom>
        </p:spPr>
      </p:pic>
      <p:sp>
        <p:nvSpPr>
          <p:cNvPr id="2" name="Title 1">
            <a:extLst>
              <a:ext uri="{FF2B5EF4-FFF2-40B4-BE49-F238E27FC236}">
                <a16:creationId xmlns:a16="http://schemas.microsoft.com/office/drawing/2014/main" id="{63CADF13-CAF2-7526-BFE5-C281B71B8627}"/>
              </a:ext>
            </a:extLst>
          </p:cNvPr>
          <p:cNvSpPr>
            <a:spLocks noGrp="1"/>
          </p:cNvSpPr>
          <p:nvPr>
            <p:ph type="title"/>
          </p:nvPr>
        </p:nvSpPr>
        <p:spPr/>
        <p:txBody>
          <a:bodyPr/>
          <a:lstStyle/>
          <a:p>
            <a:r>
              <a:rPr lang="en-US" dirty="0"/>
              <a:t>The Abstract Factory Pattern</a:t>
            </a:r>
            <a:endParaRPr lang="en-GB" dirty="0"/>
          </a:p>
        </p:txBody>
      </p:sp>
      <p:sp>
        <p:nvSpPr>
          <p:cNvPr id="7" name="Rectangle 6">
            <a:extLst>
              <a:ext uri="{FF2B5EF4-FFF2-40B4-BE49-F238E27FC236}">
                <a16:creationId xmlns:a16="http://schemas.microsoft.com/office/drawing/2014/main" id="{4FDCD850-633A-C906-021C-3D56D622CE35}"/>
              </a:ext>
            </a:extLst>
          </p:cNvPr>
          <p:cNvSpPr/>
          <p:nvPr/>
        </p:nvSpPr>
        <p:spPr bwMode="auto">
          <a:xfrm>
            <a:off x="978568" y="1764632"/>
            <a:ext cx="1447800" cy="1038726"/>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1A5163E2-1CB2-3B78-ADFC-391BF8D15549}"/>
              </a:ext>
            </a:extLst>
          </p:cNvPr>
          <p:cNvSpPr/>
          <p:nvPr/>
        </p:nvSpPr>
        <p:spPr bwMode="auto">
          <a:xfrm>
            <a:off x="40106" y="3519792"/>
            <a:ext cx="3248526" cy="859703"/>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1C02FFA3-A6C2-9BE8-C114-2076D5ACC07E}"/>
              </a:ext>
            </a:extLst>
          </p:cNvPr>
          <p:cNvSpPr/>
          <p:nvPr/>
        </p:nvSpPr>
        <p:spPr bwMode="auto">
          <a:xfrm>
            <a:off x="5282734" y="1752600"/>
            <a:ext cx="1524000" cy="685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9" name="Rectangle 18">
            <a:extLst>
              <a:ext uri="{FF2B5EF4-FFF2-40B4-BE49-F238E27FC236}">
                <a16:creationId xmlns:a16="http://schemas.microsoft.com/office/drawing/2014/main" id="{962AC4EB-2857-BE34-44EE-A48872A2DCC2}"/>
              </a:ext>
            </a:extLst>
          </p:cNvPr>
          <p:cNvSpPr/>
          <p:nvPr/>
        </p:nvSpPr>
        <p:spPr bwMode="auto">
          <a:xfrm>
            <a:off x="4406227" y="2827422"/>
            <a:ext cx="3261902" cy="685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9B205903-B53C-25F2-32C3-A55B7EB054E2}"/>
              </a:ext>
            </a:extLst>
          </p:cNvPr>
          <p:cNvSpPr/>
          <p:nvPr/>
        </p:nvSpPr>
        <p:spPr bwMode="auto">
          <a:xfrm>
            <a:off x="5282734" y="4244705"/>
            <a:ext cx="1524000" cy="685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2F78FCF8-1FAD-D065-2241-32C66414C8A1}"/>
              </a:ext>
            </a:extLst>
          </p:cNvPr>
          <p:cNvSpPr/>
          <p:nvPr/>
        </p:nvSpPr>
        <p:spPr bwMode="auto">
          <a:xfrm>
            <a:off x="4406227" y="5254574"/>
            <a:ext cx="3261902" cy="685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B616F783-929E-79A5-7474-FF8AB24C2CE3}"/>
              </a:ext>
            </a:extLst>
          </p:cNvPr>
          <p:cNvSpPr/>
          <p:nvPr/>
        </p:nvSpPr>
        <p:spPr bwMode="auto">
          <a:xfrm>
            <a:off x="7454817" y="875257"/>
            <a:ext cx="1256047" cy="685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0" name="Audio 9">
            <a:hlinkClick r:id="" action="ppaction://media"/>
            <a:extLst>
              <a:ext uri="{FF2B5EF4-FFF2-40B4-BE49-F238E27FC236}">
                <a16:creationId xmlns:a16="http://schemas.microsoft.com/office/drawing/2014/main" id="{91BD1C8F-17F0-D438-F89E-E5E098CF957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15" name="Rectangle 15">
            <a:extLst>
              <a:ext uri="{FF2B5EF4-FFF2-40B4-BE49-F238E27FC236}">
                <a16:creationId xmlns:a16="http://schemas.microsoft.com/office/drawing/2014/main" id="{97384728-6B1C-0AB2-C488-3D8175EB6D7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21</a:t>
            </a:fld>
            <a:endParaRPr lang="en-US" dirty="0"/>
          </a:p>
        </p:txBody>
      </p:sp>
    </p:spTree>
    <p:custDataLst>
      <p:tags r:id="rId1"/>
    </p:custDataLst>
    <p:extLst>
      <p:ext uri="{BB962C8B-B14F-4D97-AF65-F5344CB8AC3E}">
        <p14:creationId xmlns:p14="http://schemas.microsoft.com/office/powerpoint/2010/main" val="2286757906"/>
      </p:ext>
    </p:extLst>
  </p:cSld>
  <p:clrMapOvr>
    <a:masterClrMapping/>
  </p:clrMapOvr>
  <mc:AlternateContent xmlns:mc="http://schemas.openxmlformats.org/markup-compatibility/2006">
    <mc:Choice xmlns:p14="http://schemas.microsoft.com/office/powerpoint/2010/main" Requires="p14">
      <p:transition spd="slow" advTm="56165">
        <p14:flip dir="l"/>
      </p:transition>
    </mc:Choice>
    <mc:Fallback>
      <p:transition spd="slow" advTm="561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000"/>
                                        <p:tgtEl>
                                          <p:spTgt spid="9"/>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heel(1)">
                                      <p:cBhvr>
                                        <p:cTn id="29" dur="1000"/>
                                        <p:tgtEl>
                                          <p:spTgt spid="19"/>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heel(1)">
                                      <p:cBhvr>
                                        <p:cTn id="3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10"/>
                </p:tgtEl>
              </p:cMediaNode>
            </p:audio>
          </p:childTnLst>
        </p:cTn>
      </p:par>
    </p:tnLst>
    <p:bldLst>
      <p:bldP spid="7" grpId="0" animBg="1"/>
      <p:bldP spid="8" grpId="0" animBg="1"/>
      <p:bldP spid="9" grpId="0" animBg="1"/>
      <p:bldP spid="19" grpId="0" animBg="1"/>
      <p:bldP spid="6"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18379-4CCC-3911-2CAC-19508EF5A7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AAFB665-34A1-4392-53E8-EC0623F47B45}"/>
              </a:ext>
            </a:extLst>
          </p:cNvPr>
          <p:cNvPicPr>
            <a:picLocks noChangeAspect="1"/>
          </p:cNvPicPr>
          <p:nvPr/>
        </p:nvPicPr>
        <p:blipFill>
          <a:blip r:embed="rId6"/>
          <a:stretch>
            <a:fillRect/>
          </a:stretch>
        </p:blipFill>
        <p:spPr>
          <a:xfrm>
            <a:off x="0" y="822533"/>
            <a:ext cx="9144000" cy="5212934"/>
          </a:xfrm>
          <a:prstGeom prst="rect">
            <a:avLst/>
          </a:prstGeom>
        </p:spPr>
      </p:pic>
      <p:sp>
        <p:nvSpPr>
          <p:cNvPr id="7" name="Rectangle 4">
            <a:extLst>
              <a:ext uri="{FF2B5EF4-FFF2-40B4-BE49-F238E27FC236}">
                <a16:creationId xmlns:a16="http://schemas.microsoft.com/office/drawing/2014/main" id="{C3932ACA-316D-BA94-C3DD-DF23D1ADD81B}"/>
              </a:ext>
            </a:extLst>
          </p:cNvPr>
          <p:cNvSpPr>
            <a:spLocks noChangeArrowheads="1"/>
          </p:cNvSpPr>
          <p:nvPr/>
        </p:nvSpPr>
        <p:spPr bwMode="auto">
          <a:xfrm>
            <a:off x="43255" y="3274055"/>
            <a:ext cx="4528745" cy="1221746"/>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ConcreteFactories</a:t>
            </a:r>
            <a:endParaRPr kumimoji="0" lang="en-SG" altLang="en-US" sz="1600" b="0" dirty="0">
              <a:latin typeface="Verdana" panose="020B0604030504040204" pitchFamily="34" charset="0"/>
            </a:endParaRPr>
          </a:p>
        </p:txBody>
      </p:sp>
      <p:sp>
        <p:nvSpPr>
          <p:cNvPr id="2" name="Title 1">
            <a:extLst>
              <a:ext uri="{FF2B5EF4-FFF2-40B4-BE49-F238E27FC236}">
                <a16:creationId xmlns:a16="http://schemas.microsoft.com/office/drawing/2014/main" id="{66309E37-A810-0DB3-AA70-23B7ED4732BD}"/>
              </a:ext>
            </a:extLst>
          </p:cNvPr>
          <p:cNvSpPr>
            <a:spLocks noGrp="1"/>
          </p:cNvSpPr>
          <p:nvPr>
            <p:ph type="title"/>
          </p:nvPr>
        </p:nvSpPr>
        <p:spPr/>
        <p:txBody>
          <a:bodyPr/>
          <a:lstStyle/>
          <a:p>
            <a:pPr>
              <a:defRPr/>
            </a:pPr>
            <a:r>
              <a:rPr lang="en-US" dirty="0"/>
              <a:t>Applying Abstract Factory to </a:t>
            </a:r>
            <a:r>
              <a:rPr lang="en-US" dirty="0" err="1"/>
              <a:t>PizzaHot</a:t>
            </a:r>
            <a:endParaRPr lang="en-SG" dirty="0"/>
          </a:p>
        </p:txBody>
      </p:sp>
      <p:sp>
        <p:nvSpPr>
          <p:cNvPr id="9" name="Rectangle 4">
            <a:extLst>
              <a:ext uri="{FF2B5EF4-FFF2-40B4-BE49-F238E27FC236}">
                <a16:creationId xmlns:a16="http://schemas.microsoft.com/office/drawing/2014/main" id="{76B782B1-DC5A-37DD-6F5D-8AF3FA67D442}"/>
              </a:ext>
            </a:extLst>
          </p:cNvPr>
          <p:cNvSpPr>
            <a:spLocks noChangeArrowheads="1"/>
          </p:cNvSpPr>
          <p:nvPr/>
        </p:nvSpPr>
        <p:spPr bwMode="auto">
          <a:xfrm>
            <a:off x="4635308" y="2430884"/>
            <a:ext cx="3185219" cy="840745"/>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ConcreteProduct</a:t>
            </a:r>
            <a:endParaRPr kumimoji="0" lang="en-SG" altLang="en-US" sz="1600" b="0" dirty="0">
              <a:latin typeface="Verdana" panose="020B0604030504040204" pitchFamily="34" charset="0"/>
            </a:endParaRPr>
          </a:p>
        </p:txBody>
      </p:sp>
      <p:sp>
        <p:nvSpPr>
          <p:cNvPr id="10" name="Rectangle 4">
            <a:extLst>
              <a:ext uri="{FF2B5EF4-FFF2-40B4-BE49-F238E27FC236}">
                <a16:creationId xmlns:a16="http://schemas.microsoft.com/office/drawing/2014/main" id="{7E3A6687-1DF8-F2F9-FBD1-2A00F597CB50}"/>
              </a:ext>
            </a:extLst>
          </p:cNvPr>
          <p:cNvSpPr>
            <a:spLocks noChangeArrowheads="1"/>
          </p:cNvSpPr>
          <p:nvPr/>
        </p:nvSpPr>
        <p:spPr bwMode="auto">
          <a:xfrm>
            <a:off x="5372100" y="1540140"/>
            <a:ext cx="1894691" cy="925664"/>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AbstractProduct</a:t>
            </a:r>
            <a:endParaRPr kumimoji="0" lang="en-SG" altLang="en-US" sz="1600" b="0" dirty="0">
              <a:latin typeface="Verdana" panose="020B0604030504040204" pitchFamily="34" charset="0"/>
            </a:endParaRPr>
          </a:p>
        </p:txBody>
      </p:sp>
      <p:sp>
        <p:nvSpPr>
          <p:cNvPr id="12" name="Rectangle 4">
            <a:extLst>
              <a:ext uri="{FF2B5EF4-FFF2-40B4-BE49-F238E27FC236}">
                <a16:creationId xmlns:a16="http://schemas.microsoft.com/office/drawing/2014/main" id="{EB0389AD-08E6-BB99-CD1A-AE2D51CBDDCB}"/>
              </a:ext>
            </a:extLst>
          </p:cNvPr>
          <p:cNvSpPr>
            <a:spLocks noChangeArrowheads="1"/>
          </p:cNvSpPr>
          <p:nvPr/>
        </p:nvSpPr>
        <p:spPr bwMode="auto">
          <a:xfrm>
            <a:off x="1233517" y="1512736"/>
            <a:ext cx="1894691" cy="1661272"/>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AbstractFactory</a:t>
            </a:r>
            <a:endParaRPr kumimoji="0" lang="en-SG" altLang="en-US" sz="1600" b="0" dirty="0">
              <a:latin typeface="Verdana" panose="020B0604030504040204" pitchFamily="34" charset="0"/>
            </a:endParaRPr>
          </a:p>
        </p:txBody>
      </p:sp>
      <p:sp>
        <p:nvSpPr>
          <p:cNvPr id="13" name="Rectangle 4">
            <a:extLst>
              <a:ext uri="{FF2B5EF4-FFF2-40B4-BE49-F238E27FC236}">
                <a16:creationId xmlns:a16="http://schemas.microsoft.com/office/drawing/2014/main" id="{8BD2F199-F4A8-2703-0251-9C91073401BE}"/>
              </a:ext>
            </a:extLst>
          </p:cNvPr>
          <p:cNvSpPr>
            <a:spLocks noChangeArrowheads="1"/>
          </p:cNvSpPr>
          <p:nvPr/>
        </p:nvSpPr>
        <p:spPr bwMode="auto">
          <a:xfrm>
            <a:off x="4255170" y="4109644"/>
            <a:ext cx="4431630" cy="1681556"/>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ConcreteProduct</a:t>
            </a:r>
            <a:endParaRPr kumimoji="0" lang="en-SG" altLang="en-US" sz="1600" b="0" dirty="0">
              <a:latin typeface="Verdana" panose="020B0604030504040204" pitchFamily="34" charset="0"/>
            </a:endParaRPr>
          </a:p>
        </p:txBody>
      </p:sp>
      <p:sp>
        <p:nvSpPr>
          <p:cNvPr id="5" name="Rectangle 4">
            <a:extLst>
              <a:ext uri="{FF2B5EF4-FFF2-40B4-BE49-F238E27FC236}">
                <a16:creationId xmlns:a16="http://schemas.microsoft.com/office/drawing/2014/main" id="{DAAF78E7-78F5-D0E6-0E6A-D265D20768CF}"/>
              </a:ext>
            </a:extLst>
          </p:cNvPr>
          <p:cNvSpPr>
            <a:spLocks noChangeArrowheads="1"/>
          </p:cNvSpPr>
          <p:nvPr/>
        </p:nvSpPr>
        <p:spPr bwMode="auto">
          <a:xfrm>
            <a:off x="5372100" y="3274055"/>
            <a:ext cx="1894691" cy="840745"/>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AbstractProduct</a:t>
            </a:r>
            <a:endParaRPr kumimoji="0" lang="en-SG" altLang="en-US" sz="1600" b="0" dirty="0">
              <a:latin typeface="Verdana" panose="020B0604030504040204" pitchFamily="34" charset="0"/>
            </a:endParaRPr>
          </a:p>
        </p:txBody>
      </p:sp>
      <p:sp>
        <p:nvSpPr>
          <p:cNvPr id="6" name="Rectangle 4">
            <a:extLst>
              <a:ext uri="{FF2B5EF4-FFF2-40B4-BE49-F238E27FC236}">
                <a16:creationId xmlns:a16="http://schemas.microsoft.com/office/drawing/2014/main" id="{C14A2D62-B159-F821-CB93-6E44F471764C}"/>
              </a:ext>
            </a:extLst>
          </p:cNvPr>
          <p:cNvSpPr>
            <a:spLocks noChangeArrowheads="1"/>
          </p:cNvSpPr>
          <p:nvPr/>
        </p:nvSpPr>
        <p:spPr bwMode="auto">
          <a:xfrm>
            <a:off x="7615993" y="823901"/>
            <a:ext cx="1147008" cy="1362716"/>
          </a:xfrm>
          <a:prstGeom prst="rect">
            <a:avLst/>
          </a:prstGeom>
          <a:solidFill>
            <a:srgbClr val="92D050">
              <a:alpha val="14902"/>
            </a:srgbClr>
          </a:solidFill>
          <a:ln w="12700" algn="ctr">
            <a:solidFill>
              <a:schemeClr val="tx1"/>
            </a:solidFill>
            <a:round/>
            <a:headEnd type="none" w="sm" len="sm"/>
            <a:tailEnd type="none" w="sm" len="sm"/>
          </a:ln>
        </p:spPr>
        <p:txBody>
          <a:bodyPr anchor="b" anchorCtr="0"/>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Client</a:t>
            </a:r>
            <a:endParaRPr kumimoji="0" lang="en-SG" altLang="en-US" sz="1600" b="0" dirty="0">
              <a:latin typeface="Verdana" panose="020B0604030504040204" pitchFamily="34" charset="0"/>
            </a:endParaRPr>
          </a:p>
        </p:txBody>
      </p:sp>
      <p:pic>
        <p:nvPicPr>
          <p:cNvPr id="11" name="Audio 10">
            <a:hlinkClick r:id="" action="ppaction://media"/>
            <a:extLst>
              <a:ext uri="{FF2B5EF4-FFF2-40B4-BE49-F238E27FC236}">
                <a16:creationId xmlns:a16="http://schemas.microsoft.com/office/drawing/2014/main" id="{6B2E8EE0-5AD0-91E2-E361-25424C99583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17" name="Rectangle 15">
            <a:extLst>
              <a:ext uri="{FF2B5EF4-FFF2-40B4-BE49-F238E27FC236}">
                <a16:creationId xmlns:a16="http://schemas.microsoft.com/office/drawing/2014/main" id="{1D430A40-29DA-D60E-7D4C-5AB94BD3E1C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22</a:t>
            </a:fld>
            <a:endParaRPr lang="en-US" dirty="0"/>
          </a:p>
        </p:txBody>
      </p:sp>
    </p:spTree>
    <p:custDataLst>
      <p:tags r:id="rId1"/>
    </p:custDataLst>
    <p:extLst>
      <p:ext uri="{BB962C8B-B14F-4D97-AF65-F5344CB8AC3E}">
        <p14:creationId xmlns:p14="http://schemas.microsoft.com/office/powerpoint/2010/main" val="4273129493"/>
      </p:ext>
    </p:extLst>
  </p:cSld>
  <p:clrMapOvr>
    <a:masterClrMapping/>
  </p:clrMapOvr>
  <mc:AlternateContent xmlns:mc="http://schemas.openxmlformats.org/markup-compatibility/2006">
    <mc:Choice xmlns:p14="http://schemas.microsoft.com/office/powerpoint/2010/main" Requires="p14">
      <p:transition spd="slow" advTm="66008">
        <p14:flip dir="l"/>
      </p:transition>
    </mc:Choice>
    <mc:Fallback>
      <p:transition spd="slow" advTm="660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11"/>
                </p:tgtEl>
              </p:cMediaNode>
            </p:audio>
          </p:childTnLst>
        </p:cTn>
      </p:par>
    </p:tnLst>
    <p:bldLst>
      <p:bldP spid="7" grpId="0" animBg="1"/>
      <p:bldP spid="9" grpId="0" animBg="1"/>
      <p:bldP spid="10" grpId="0" animBg="1"/>
      <p:bldP spid="12" grpId="0" animBg="1"/>
      <p:bldP spid="13" grpId="0" animBg="1"/>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Participants</a:t>
            </a:r>
          </a:p>
        </p:txBody>
      </p:sp>
      <p:sp>
        <p:nvSpPr>
          <p:cNvPr id="25603" name="Content Placeholder 2"/>
          <p:cNvSpPr>
            <a:spLocks noGrp="1"/>
          </p:cNvSpPr>
          <p:nvPr>
            <p:ph idx="1"/>
          </p:nvPr>
        </p:nvSpPr>
        <p:spPr>
          <a:xfrm>
            <a:off x="228600" y="990600"/>
            <a:ext cx="8534400" cy="5181600"/>
          </a:xfrm>
        </p:spPr>
        <p:txBody>
          <a:bodyPr/>
          <a:lstStyle/>
          <a:p>
            <a:r>
              <a:rPr lang="en-US" altLang="en-US" sz="2800" dirty="0" err="1"/>
              <a:t>AbstractFactory</a:t>
            </a:r>
            <a:endParaRPr lang="en-US" altLang="en-US" sz="2800" dirty="0"/>
          </a:p>
          <a:p>
            <a:pPr lvl="1"/>
            <a:r>
              <a:rPr lang="en-US" altLang="en-US" sz="2400" dirty="0"/>
              <a:t>Declares an interface for operations that create abstract product objects.</a:t>
            </a:r>
          </a:p>
          <a:p>
            <a:r>
              <a:rPr lang="en-US" altLang="en-US" sz="2800" dirty="0" err="1"/>
              <a:t>ConcreteFactory</a:t>
            </a:r>
            <a:endParaRPr lang="en-US" altLang="en-US" sz="2800" dirty="0"/>
          </a:p>
          <a:p>
            <a:pPr lvl="1"/>
            <a:r>
              <a:rPr lang="en-US" altLang="en-US" sz="2400" dirty="0"/>
              <a:t>Implements the operations to create concrete product objects.</a:t>
            </a:r>
          </a:p>
          <a:p>
            <a:r>
              <a:rPr lang="en-US" altLang="en-US" sz="2800" dirty="0" err="1"/>
              <a:t>AbstractProduct</a:t>
            </a:r>
            <a:endParaRPr lang="en-US" altLang="en-US" sz="2800" dirty="0"/>
          </a:p>
          <a:p>
            <a:pPr lvl="1"/>
            <a:r>
              <a:rPr lang="en-US" altLang="en-US" sz="2400" dirty="0"/>
              <a:t>Declares an interface for a type of product object</a:t>
            </a:r>
          </a:p>
          <a:p>
            <a:r>
              <a:rPr lang="en-US" altLang="en-US" sz="2800" dirty="0" err="1"/>
              <a:t>ConcreteProduct</a:t>
            </a:r>
            <a:endParaRPr lang="en-US" altLang="en-US" sz="2800" dirty="0"/>
          </a:p>
          <a:p>
            <a:pPr lvl="1"/>
            <a:r>
              <a:rPr lang="en-US" altLang="en-US" sz="2400" dirty="0"/>
              <a:t>Defines a product object to be created by the corresponding concrete factory.</a:t>
            </a:r>
          </a:p>
          <a:p>
            <a:pPr lvl="1"/>
            <a:r>
              <a:rPr lang="en-US" altLang="en-US" sz="2400" dirty="0"/>
              <a:t>Implements the </a:t>
            </a:r>
            <a:r>
              <a:rPr lang="en-US" altLang="en-US" sz="2400" dirty="0" err="1"/>
              <a:t>AbstractProduct</a:t>
            </a:r>
            <a:r>
              <a:rPr lang="en-US" altLang="en-US" sz="2400" dirty="0"/>
              <a:t> interface.</a:t>
            </a:r>
          </a:p>
          <a:p>
            <a:endParaRPr lang="en-US" altLang="en-US" sz="2800" dirty="0"/>
          </a:p>
        </p:txBody>
      </p:sp>
      <p:pic>
        <p:nvPicPr>
          <p:cNvPr id="11" name="Audio 10">
            <a:hlinkClick r:id="" action="ppaction://media"/>
            <a:extLst>
              <a:ext uri="{FF2B5EF4-FFF2-40B4-BE49-F238E27FC236}">
                <a16:creationId xmlns:a16="http://schemas.microsoft.com/office/drawing/2014/main" id="{09154CF3-CFD6-2E54-7415-00FC6FA0BF5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5" name="Rectangle 15">
            <a:extLst>
              <a:ext uri="{FF2B5EF4-FFF2-40B4-BE49-F238E27FC236}">
                <a16:creationId xmlns:a16="http://schemas.microsoft.com/office/drawing/2014/main" id="{E5612630-CE55-2D7F-4A32-45338257577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23</a:t>
            </a:fld>
            <a:endParaRPr 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advTm="34719">
        <p14:flip dir="l"/>
      </p:transition>
    </mc:Choice>
    <mc:Fallback>
      <p:transition spd="slow" advTm="347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animEffect transition="in" filter="fade">
                                      <p:cBhvr>
                                        <p:cTn id="11" dur="500"/>
                                        <p:tgtEl>
                                          <p:spTgt spid="2560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5603">
                                            <p:txEl>
                                              <p:pRg st="0" end="0"/>
                                            </p:txEl>
                                          </p:spTgt>
                                        </p:tgtEl>
                                        <p:attrNameLst>
                                          <p:attrName>style.visibility</p:attrName>
                                        </p:attrNameLst>
                                      </p:cBhvr>
                                      <p:to>
                                        <p:strVal val="visible"/>
                                      </p:to>
                                    </p:set>
                                    <p:animEffect transition="in" filter="fade">
                                      <p:cBhvr>
                                        <p:cTn id="14" dur="500"/>
                                        <p:tgtEl>
                                          <p:spTgt spid="2560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Effect transition="in" filter="fade">
                                      <p:cBhvr>
                                        <p:cTn id="19" dur="500"/>
                                        <p:tgtEl>
                                          <p:spTgt spid="2560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fade">
                                      <p:cBhvr>
                                        <p:cTn id="22" dur="500"/>
                                        <p:tgtEl>
                                          <p:spTgt spid="25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fade">
                                      <p:cBhvr>
                                        <p:cTn id="27" dur="500"/>
                                        <p:tgtEl>
                                          <p:spTgt spid="2560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603">
                                            <p:txEl>
                                              <p:pRg st="5" end="5"/>
                                            </p:txEl>
                                          </p:spTgt>
                                        </p:tgtEl>
                                        <p:attrNameLst>
                                          <p:attrName>style.visibility</p:attrName>
                                        </p:attrNameLst>
                                      </p:cBhvr>
                                      <p:to>
                                        <p:strVal val="visible"/>
                                      </p:to>
                                    </p:set>
                                    <p:animEffect transition="in" filter="fade">
                                      <p:cBhvr>
                                        <p:cTn id="30" dur="500"/>
                                        <p:tgtEl>
                                          <p:spTgt spid="2560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603">
                                            <p:txEl>
                                              <p:pRg st="6" end="6"/>
                                            </p:txEl>
                                          </p:spTgt>
                                        </p:tgtEl>
                                        <p:attrNameLst>
                                          <p:attrName>style.visibility</p:attrName>
                                        </p:attrNameLst>
                                      </p:cBhvr>
                                      <p:to>
                                        <p:strVal val="visible"/>
                                      </p:to>
                                    </p:set>
                                    <p:animEffect transition="in" filter="fade">
                                      <p:cBhvr>
                                        <p:cTn id="35" dur="500"/>
                                        <p:tgtEl>
                                          <p:spTgt spid="2560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5603">
                                            <p:txEl>
                                              <p:pRg st="7" end="7"/>
                                            </p:txEl>
                                          </p:spTgt>
                                        </p:tgtEl>
                                        <p:attrNameLst>
                                          <p:attrName>style.visibility</p:attrName>
                                        </p:attrNameLst>
                                      </p:cBhvr>
                                      <p:to>
                                        <p:strVal val="visible"/>
                                      </p:to>
                                    </p:set>
                                    <p:animEffect transition="in" filter="fade">
                                      <p:cBhvr>
                                        <p:cTn id="38" dur="500"/>
                                        <p:tgtEl>
                                          <p:spTgt spid="2560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5603">
                                            <p:txEl>
                                              <p:pRg st="8" end="8"/>
                                            </p:txEl>
                                          </p:spTgt>
                                        </p:tgtEl>
                                        <p:attrNameLst>
                                          <p:attrName>style.visibility</p:attrName>
                                        </p:attrNameLst>
                                      </p:cBhvr>
                                      <p:to>
                                        <p:strVal val="visible"/>
                                      </p:to>
                                    </p:set>
                                    <p:animEffect transition="in" filter="fade">
                                      <p:cBhvr>
                                        <p:cTn id="41"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DE7B6-8779-CFF3-2792-3F7277319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09562-163F-6B20-AE48-04B72B4DA78F}"/>
              </a:ext>
            </a:extLst>
          </p:cNvPr>
          <p:cNvSpPr>
            <a:spLocks noGrp="1"/>
          </p:cNvSpPr>
          <p:nvPr>
            <p:ph type="title"/>
          </p:nvPr>
        </p:nvSpPr>
        <p:spPr/>
        <p:txBody>
          <a:bodyPr/>
          <a:lstStyle/>
          <a:p>
            <a:pPr>
              <a:defRPr/>
            </a:pPr>
            <a:r>
              <a:rPr lang="en-US" dirty="0"/>
              <a:t>Key Participants (cont.)</a:t>
            </a:r>
          </a:p>
        </p:txBody>
      </p:sp>
      <p:sp>
        <p:nvSpPr>
          <p:cNvPr id="25603" name="Content Placeholder 2">
            <a:extLst>
              <a:ext uri="{FF2B5EF4-FFF2-40B4-BE49-F238E27FC236}">
                <a16:creationId xmlns:a16="http://schemas.microsoft.com/office/drawing/2014/main" id="{5FD80D53-9390-734F-A387-2FFAD6FEF7A2}"/>
              </a:ext>
            </a:extLst>
          </p:cNvPr>
          <p:cNvSpPr>
            <a:spLocks noGrp="1"/>
          </p:cNvSpPr>
          <p:nvPr>
            <p:ph idx="1"/>
          </p:nvPr>
        </p:nvSpPr>
        <p:spPr>
          <a:xfrm>
            <a:off x="228600" y="990600"/>
            <a:ext cx="8534400" cy="5181600"/>
          </a:xfrm>
        </p:spPr>
        <p:txBody>
          <a:bodyPr/>
          <a:lstStyle/>
          <a:p>
            <a:r>
              <a:rPr lang="en-US" altLang="en-US" sz="2800" dirty="0"/>
              <a:t>Client</a:t>
            </a:r>
          </a:p>
          <a:p>
            <a:pPr lvl="1"/>
            <a:r>
              <a:rPr lang="en-US" altLang="en-US" sz="2400" dirty="0"/>
              <a:t>Uses only interfaces declared by the </a:t>
            </a:r>
            <a:r>
              <a:rPr lang="en-US" altLang="en-US" sz="2400" dirty="0" err="1"/>
              <a:t>AbstractFactory</a:t>
            </a:r>
            <a:r>
              <a:rPr lang="en-US" altLang="en-US" sz="2400" dirty="0"/>
              <a:t> and </a:t>
            </a:r>
            <a:r>
              <a:rPr lang="en-US" altLang="en-US" sz="2400" dirty="0" err="1"/>
              <a:t>AbstractProduct</a:t>
            </a:r>
            <a:r>
              <a:rPr lang="en-US" altLang="en-US" sz="2400" dirty="0"/>
              <a:t> classes.</a:t>
            </a:r>
          </a:p>
        </p:txBody>
      </p:sp>
      <p:pic>
        <p:nvPicPr>
          <p:cNvPr id="6" name="Audio 5">
            <a:hlinkClick r:id="" action="ppaction://media"/>
            <a:extLst>
              <a:ext uri="{FF2B5EF4-FFF2-40B4-BE49-F238E27FC236}">
                <a16:creationId xmlns:a16="http://schemas.microsoft.com/office/drawing/2014/main" id="{277AD9E4-6819-C14C-15FD-8949807AEE2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Rectangle 15">
            <a:extLst>
              <a:ext uri="{FF2B5EF4-FFF2-40B4-BE49-F238E27FC236}">
                <a16:creationId xmlns:a16="http://schemas.microsoft.com/office/drawing/2014/main" id="{CCE4264D-9E57-AA8B-04A1-4430AABAE42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24</a:t>
            </a:fld>
            <a:endParaRPr lang="en-US" dirty="0"/>
          </a:p>
        </p:txBody>
      </p:sp>
    </p:spTree>
    <p:custDataLst>
      <p:tags r:id="rId1"/>
    </p:custDataLst>
    <p:extLst>
      <p:ext uri="{BB962C8B-B14F-4D97-AF65-F5344CB8AC3E}">
        <p14:creationId xmlns:p14="http://schemas.microsoft.com/office/powerpoint/2010/main" val="391336980"/>
      </p:ext>
    </p:extLst>
  </p:cSld>
  <p:clrMapOvr>
    <a:masterClrMapping/>
  </p:clrMapOvr>
  <mc:AlternateContent xmlns:mc="http://schemas.openxmlformats.org/markup-compatibility/2006">
    <mc:Choice xmlns:p14="http://schemas.microsoft.com/office/powerpoint/2010/main" Requires="p14">
      <p:transition spd="slow" advTm="19047">
        <p14:flip dir="l"/>
      </p:transition>
    </mc:Choice>
    <mc:Fallback>
      <p:transition spd="slow" advTm="190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381000" y="914400"/>
            <a:ext cx="8153400" cy="5181600"/>
          </a:xfrm>
        </p:spPr>
        <p:txBody>
          <a:bodyPr/>
          <a:lstStyle/>
          <a:p>
            <a:r>
              <a:rPr lang="en-US" altLang="en-US" dirty="0"/>
              <a:t>Clients are isolated from concrete classes</a:t>
            </a:r>
          </a:p>
          <a:p>
            <a:pPr lvl="1"/>
            <a:r>
              <a:rPr lang="en-US" altLang="en-US" dirty="0"/>
              <a:t>Client manipulates instances through abstract interfaces</a:t>
            </a:r>
          </a:p>
          <a:p>
            <a:pPr lvl="1"/>
            <a:r>
              <a:rPr lang="en-US" altLang="en-US" dirty="0"/>
              <a:t>Creating objects is encapsulated in the factory</a:t>
            </a:r>
          </a:p>
          <a:p>
            <a:r>
              <a:rPr lang="en-US" altLang="en-US" dirty="0"/>
              <a:t>Easy to exchange product families</a:t>
            </a:r>
          </a:p>
          <a:p>
            <a:pPr lvl="1"/>
            <a:r>
              <a:rPr lang="en-US" altLang="en-US" dirty="0"/>
              <a:t>Just replace one factory with another</a:t>
            </a:r>
          </a:p>
          <a:p>
            <a:r>
              <a:rPr lang="en-US" altLang="en-US" dirty="0"/>
              <a:t>Promotes consistency among products</a:t>
            </a:r>
          </a:p>
          <a:p>
            <a:pPr lvl="1"/>
            <a:r>
              <a:rPr lang="en-US" altLang="en-US" dirty="0"/>
              <a:t>Enforces that only one family of products (e.g., a specific regional type of pizza) is used at a time</a:t>
            </a:r>
          </a:p>
          <a:p>
            <a:pPr lvl="1"/>
            <a:endParaRPr lang="en-US" altLang="en-US" dirty="0"/>
          </a:p>
        </p:txBody>
      </p:sp>
      <p:sp>
        <p:nvSpPr>
          <p:cNvPr id="2" name="Title 1"/>
          <p:cNvSpPr>
            <a:spLocks noGrp="1"/>
          </p:cNvSpPr>
          <p:nvPr>
            <p:ph type="title"/>
          </p:nvPr>
        </p:nvSpPr>
        <p:spPr/>
        <p:txBody>
          <a:bodyPr/>
          <a:lstStyle/>
          <a:p>
            <a:pPr>
              <a:defRPr/>
            </a:pPr>
            <a:r>
              <a:rPr lang="en-US"/>
              <a:t>What Have We Achieved?</a:t>
            </a:r>
            <a:endParaRPr lang="en-SG"/>
          </a:p>
        </p:txBody>
      </p:sp>
      <p:pic>
        <p:nvPicPr>
          <p:cNvPr id="14" name="Audio 13">
            <a:hlinkClick r:id="" action="ppaction://media"/>
            <a:extLst>
              <a:ext uri="{FF2B5EF4-FFF2-40B4-BE49-F238E27FC236}">
                <a16:creationId xmlns:a16="http://schemas.microsoft.com/office/drawing/2014/main" id="{544BBD5D-4102-DDD2-590E-A8D4E9BA2FF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8" name="Rectangle 15">
            <a:extLst>
              <a:ext uri="{FF2B5EF4-FFF2-40B4-BE49-F238E27FC236}">
                <a16:creationId xmlns:a16="http://schemas.microsoft.com/office/drawing/2014/main" id="{728D1C9B-FB42-698C-5B49-AA2EE1A6907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25</a:t>
            </a:fld>
            <a:endParaRPr 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advTm="58079">
        <p14:flip dir="l"/>
      </p:transition>
    </mc:Choice>
    <mc:Fallback>
      <p:transition spd="slow" advTm="580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0723">
                                            <p:txEl>
                                              <p:pRg st="1" end="1"/>
                                            </p:txEl>
                                          </p:spTgt>
                                        </p:tgtEl>
                                        <p:attrNameLst>
                                          <p:attrName>style.visibility</p:attrName>
                                        </p:attrNameLst>
                                      </p:cBhvr>
                                      <p:to>
                                        <p:strVal val="visible"/>
                                      </p:to>
                                    </p:set>
                                    <p:animEffect transition="in" filter="fade">
                                      <p:cBhvr>
                                        <p:cTn id="14" dur="500"/>
                                        <p:tgtEl>
                                          <p:spTgt spid="3072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fade">
                                      <p:cBhvr>
                                        <p:cTn id="17" dur="500"/>
                                        <p:tgtEl>
                                          <p:spTgt spid="30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fade">
                                      <p:cBhvr>
                                        <p:cTn id="22" dur="500"/>
                                        <p:tgtEl>
                                          <p:spTgt spid="3072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0723">
                                            <p:txEl>
                                              <p:pRg st="4" end="4"/>
                                            </p:txEl>
                                          </p:spTgt>
                                        </p:tgtEl>
                                        <p:attrNameLst>
                                          <p:attrName>style.visibility</p:attrName>
                                        </p:attrNameLst>
                                      </p:cBhvr>
                                      <p:to>
                                        <p:strVal val="visible"/>
                                      </p:to>
                                    </p:set>
                                    <p:animEffect transition="in" filter="fade">
                                      <p:cBhvr>
                                        <p:cTn id="25" dur="500"/>
                                        <p:tgtEl>
                                          <p:spTgt spid="3072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723">
                                            <p:txEl>
                                              <p:pRg st="5" end="5"/>
                                            </p:txEl>
                                          </p:spTgt>
                                        </p:tgtEl>
                                        <p:attrNameLst>
                                          <p:attrName>style.visibility</p:attrName>
                                        </p:attrNameLst>
                                      </p:cBhvr>
                                      <p:to>
                                        <p:strVal val="visible"/>
                                      </p:to>
                                    </p:set>
                                    <p:animEffect transition="in" filter="fade">
                                      <p:cBhvr>
                                        <p:cTn id="30" dur="500"/>
                                        <p:tgtEl>
                                          <p:spTgt spid="3072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0723">
                                            <p:txEl>
                                              <p:pRg st="6" end="6"/>
                                            </p:txEl>
                                          </p:spTgt>
                                        </p:tgtEl>
                                        <p:attrNameLst>
                                          <p:attrName>style.visibility</p:attrName>
                                        </p:attrNameLst>
                                      </p:cBhvr>
                                      <p:to>
                                        <p:strVal val="visible"/>
                                      </p:to>
                                    </p:set>
                                    <p:animEffect transition="in" filter="fade">
                                      <p:cBhvr>
                                        <p:cTn id="33" dur="500"/>
                                        <p:tgtEl>
                                          <p:spTgt spid="30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5AD6-8A2F-1F90-FEB0-8166417A911D}"/>
              </a:ext>
            </a:extLst>
          </p:cNvPr>
          <p:cNvSpPr>
            <a:spLocks noGrp="1"/>
          </p:cNvSpPr>
          <p:nvPr>
            <p:ph type="title"/>
          </p:nvPr>
        </p:nvSpPr>
        <p:spPr/>
        <p:txBody>
          <a:bodyPr/>
          <a:lstStyle/>
          <a:p>
            <a:r>
              <a:rPr lang="en-US" dirty="0"/>
              <a:t>Factory Method vs. Abstract Factory</a:t>
            </a:r>
            <a:endParaRPr lang="en-GB" dirty="0"/>
          </a:p>
        </p:txBody>
      </p:sp>
      <p:sp>
        <p:nvSpPr>
          <p:cNvPr id="3" name="Content Placeholder 2">
            <a:extLst>
              <a:ext uri="{FF2B5EF4-FFF2-40B4-BE49-F238E27FC236}">
                <a16:creationId xmlns:a16="http://schemas.microsoft.com/office/drawing/2014/main" id="{99E8528E-CC19-B420-F86D-C749FFEF9228}"/>
              </a:ext>
            </a:extLst>
          </p:cNvPr>
          <p:cNvSpPr>
            <a:spLocks noGrp="1"/>
          </p:cNvSpPr>
          <p:nvPr>
            <p:ph idx="1"/>
          </p:nvPr>
        </p:nvSpPr>
        <p:spPr>
          <a:xfrm>
            <a:off x="381000" y="1066800"/>
            <a:ext cx="8153400" cy="5181600"/>
          </a:xfrm>
        </p:spPr>
        <p:txBody>
          <a:bodyPr/>
          <a:lstStyle/>
          <a:p>
            <a:r>
              <a:rPr lang="en-US" dirty="0"/>
              <a:t>Both are factory methods in charge of creating objects</a:t>
            </a:r>
          </a:p>
          <a:p>
            <a:r>
              <a:rPr lang="en-US" dirty="0"/>
              <a:t>Factory Method</a:t>
            </a:r>
          </a:p>
          <a:p>
            <a:pPr lvl="1"/>
            <a:r>
              <a:rPr lang="en-US" dirty="0"/>
              <a:t>Uses subclasses that override a factory method</a:t>
            </a:r>
          </a:p>
          <a:p>
            <a:pPr lvl="1"/>
            <a:r>
              <a:rPr lang="en-US" dirty="0"/>
              <a:t>Creates a single object</a:t>
            </a:r>
          </a:p>
          <a:p>
            <a:r>
              <a:rPr lang="en-US" dirty="0"/>
              <a:t>Abstract Factory </a:t>
            </a:r>
          </a:p>
          <a:p>
            <a:pPr lvl="1"/>
            <a:r>
              <a:rPr lang="en-US" dirty="0"/>
              <a:t>Uses object composition</a:t>
            </a:r>
          </a:p>
          <a:p>
            <a:pPr lvl="1"/>
            <a:r>
              <a:rPr lang="en-US" dirty="0"/>
              <a:t>Creates a family of objects</a:t>
            </a:r>
          </a:p>
        </p:txBody>
      </p:sp>
      <p:sp>
        <p:nvSpPr>
          <p:cNvPr id="4" name="Slide Number Placeholder 3">
            <a:extLst>
              <a:ext uri="{FF2B5EF4-FFF2-40B4-BE49-F238E27FC236}">
                <a16:creationId xmlns:a16="http://schemas.microsoft.com/office/drawing/2014/main" id="{B8E04EC4-EB39-7FC1-49D9-F14DB52AB292}"/>
              </a:ext>
            </a:extLst>
          </p:cNvPr>
          <p:cNvSpPr>
            <a:spLocks noGrp="1"/>
          </p:cNvSpPr>
          <p:nvPr>
            <p:ph type="sldNum" sz="quarter" idx="4"/>
          </p:nvPr>
        </p:nvSpPr>
        <p:spPr/>
        <p:txBody>
          <a:bodyPr/>
          <a:lstStyle/>
          <a:p>
            <a:pPr>
              <a:defRPr/>
            </a:pPr>
            <a:r>
              <a:rPr lang="en-US"/>
              <a:t>  Lecture </a:t>
            </a:r>
            <a:r>
              <a:rPr lang="en-US">
                <a:solidFill>
                  <a:srgbClr val="FF0000"/>
                </a:solidFill>
              </a:rPr>
              <a:t>6.2</a:t>
            </a:r>
            <a:br>
              <a:rPr lang="en-US"/>
            </a:br>
            <a:r>
              <a:rPr lang="en-US"/>
              <a:t> Slide </a:t>
            </a:r>
            <a:fld id="{FF9B6805-2258-4A0A-A38F-E119E90B2031}" type="slidenum">
              <a:rPr lang="en-US" smtClean="0"/>
              <a:pPr>
                <a:defRPr/>
              </a:pPr>
              <a:t>26</a:t>
            </a:fld>
            <a:endParaRPr lang="en-US" dirty="0"/>
          </a:p>
        </p:txBody>
      </p:sp>
      <p:pic>
        <p:nvPicPr>
          <p:cNvPr id="17" name="Audio 16">
            <a:hlinkClick r:id="" action="ppaction://media"/>
            <a:extLst>
              <a:ext uri="{FF2B5EF4-FFF2-40B4-BE49-F238E27FC236}">
                <a16:creationId xmlns:a16="http://schemas.microsoft.com/office/drawing/2014/main" id="{00BCB869-7A3B-FB2E-8191-52B7424ECA4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545818756"/>
      </p:ext>
    </p:extLst>
  </p:cSld>
  <p:clrMapOvr>
    <a:masterClrMapping/>
  </p:clrMapOvr>
  <mc:AlternateContent xmlns:mc="http://schemas.openxmlformats.org/markup-compatibility/2006">
    <mc:Choice xmlns:p14="http://schemas.microsoft.com/office/powerpoint/2010/main" Requires="p14">
      <p:transition spd="slow" advTm="53660">
        <p14:flip dir="l"/>
      </p:transition>
    </mc:Choice>
    <mc:Fallback>
      <p:transition spd="slow" advTm="536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B95A-66A0-B4E2-C3DD-170AA2050195}"/>
              </a:ext>
            </a:extLst>
          </p:cNvPr>
          <p:cNvSpPr>
            <a:spLocks noGrp="1"/>
          </p:cNvSpPr>
          <p:nvPr>
            <p:ph type="title"/>
          </p:nvPr>
        </p:nvSpPr>
        <p:spPr/>
        <p:txBody>
          <a:bodyPr/>
          <a:lstStyle/>
          <a:p>
            <a:r>
              <a:rPr lang="en-US" dirty="0"/>
              <a:t>Things to Note</a:t>
            </a:r>
            <a:endParaRPr lang="en-GB" dirty="0"/>
          </a:p>
        </p:txBody>
      </p:sp>
      <p:sp>
        <p:nvSpPr>
          <p:cNvPr id="3" name="Content Placeholder 2">
            <a:extLst>
              <a:ext uri="{FF2B5EF4-FFF2-40B4-BE49-F238E27FC236}">
                <a16:creationId xmlns:a16="http://schemas.microsoft.com/office/drawing/2014/main" id="{CBDFEE9B-40E2-6D50-55C3-8D55CC4AD3F0}"/>
              </a:ext>
            </a:extLst>
          </p:cNvPr>
          <p:cNvSpPr>
            <a:spLocks noGrp="1"/>
          </p:cNvSpPr>
          <p:nvPr>
            <p:ph idx="1"/>
          </p:nvPr>
        </p:nvSpPr>
        <p:spPr/>
        <p:txBody>
          <a:bodyPr/>
          <a:lstStyle/>
          <a:p>
            <a:r>
              <a:rPr lang="en-US" dirty="0" err="1"/>
              <a:t>ConcreteFactory</a:t>
            </a:r>
            <a:r>
              <a:rPr lang="en-US" dirty="0"/>
              <a:t> classes in Abstract Factory are often implemented as Factory Methods</a:t>
            </a:r>
          </a:p>
          <a:p>
            <a:r>
              <a:rPr lang="en-US" dirty="0"/>
              <a:t>Supporting new kinds of products is difficult</a:t>
            </a:r>
          </a:p>
          <a:p>
            <a:pPr lvl="1"/>
            <a:r>
              <a:rPr lang="en-US" dirty="0"/>
              <a:t>E.g., new regional ingredient</a:t>
            </a:r>
          </a:p>
          <a:p>
            <a:pPr lvl="1"/>
            <a:r>
              <a:rPr lang="en-US" dirty="0" err="1"/>
              <a:t>AbstractFactory</a:t>
            </a:r>
            <a:r>
              <a:rPr lang="en-US" dirty="0"/>
              <a:t> interface fixes the set of products that can be created</a:t>
            </a:r>
          </a:p>
          <a:p>
            <a:pPr lvl="1"/>
            <a:r>
              <a:rPr lang="en-US" dirty="0"/>
              <a:t>Adding a new product requires extending the interface, so all of its subclasses will be affected</a:t>
            </a:r>
          </a:p>
        </p:txBody>
      </p:sp>
      <p:pic>
        <p:nvPicPr>
          <p:cNvPr id="13" name="Audio 12">
            <a:hlinkClick r:id="" action="ppaction://media"/>
            <a:extLst>
              <a:ext uri="{FF2B5EF4-FFF2-40B4-BE49-F238E27FC236}">
                <a16:creationId xmlns:a16="http://schemas.microsoft.com/office/drawing/2014/main" id="{245F8BD2-E890-B6D3-76E8-84BE52453EA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6" name="Rectangle 15">
            <a:extLst>
              <a:ext uri="{FF2B5EF4-FFF2-40B4-BE49-F238E27FC236}">
                <a16:creationId xmlns:a16="http://schemas.microsoft.com/office/drawing/2014/main" id="{36B9183D-C324-0EAB-2585-6B33957AC1D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27</a:t>
            </a:fld>
            <a:endParaRPr lang="en-US" dirty="0"/>
          </a:p>
        </p:txBody>
      </p:sp>
    </p:spTree>
    <p:custDataLst>
      <p:tags r:id="rId1"/>
    </p:custDataLst>
    <p:extLst>
      <p:ext uri="{BB962C8B-B14F-4D97-AF65-F5344CB8AC3E}">
        <p14:creationId xmlns:p14="http://schemas.microsoft.com/office/powerpoint/2010/main" val="3141727666"/>
      </p:ext>
    </p:extLst>
  </p:cSld>
  <p:clrMapOvr>
    <a:masterClrMapping/>
  </p:clrMapOvr>
  <mc:AlternateContent xmlns:mc="http://schemas.openxmlformats.org/markup-compatibility/2006">
    <mc:Choice xmlns:p14="http://schemas.microsoft.com/office/powerpoint/2010/main" Requires="p14">
      <p:transition spd="slow" advTm="72535">
        <p14:flip dir="l"/>
      </p:transition>
    </mc:Choice>
    <mc:Fallback>
      <p:transition spd="slow" advTm="725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Abstract Factory design pattern</a:t>
            </a:r>
          </a:p>
          <a:p>
            <a:endParaRPr lang="en-US" altLang="en-US" dirty="0"/>
          </a:p>
          <a:p>
            <a:r>
              <a:rPr lang="en-US" altLang="en-US" dirty="0"/>
              <a:t>Design Principle</a:t>
            </a:r>
          </a:p>
          <a:p>
            <a:pPr lvl="1"/>
            <a:r>
              <a:rPr lang="en-US" altLang="en-US" dirty="0"/>
              <a:t>Dependency Inversion Principle</a:t>
            </a:r>
          </a:p>
          <a:p>
            <a:pPr marL="457200" lvl="1" indent="0">
              <a:buNone/>
            </a:pPr>
            <a:endParaRPr lang="en-US" altLang="en-US" dirty="0"/>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Audio 4">
            <a:hlinkClick r:id="" action="ppaction://media"/>
            <a:extLst>
              <a:ext uri="{FF2B5EF4-FFF2-40B4-BE49-F238E27FC236}">
                <a16:creationId xmlns:a16="http://schemas.microsoft.com/office/drawing/2014/main" id="{3FB3BEE1-DE9F-1B3A-881F-0FB4EB4EE80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8" name="Rectangle 15">
            <a:extLst>
              <a:ext uri="{FF2B5EF4-FFF2-40B4-BE49-F238E27FC236}">
                <a16:creationId xmlns:a16="http://schemas.microsoft.com/office/drawing/2014/main" id="{A4F84CB8-71C1-663B-A6FC-3962C70935F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28</a:t>
            </a:fld>
            <a:endParaRPr lang="en-US" dirty="0"/>
          </a:p>
        </p:txBody>
      </p:sp>
    </p:spTree>
    <p:custDataLst>
      <p:tags r:id="rId1"/>
    </p:custDataLst>
    <p:extLst>
      <p:ext uri="{BB962C8B-B14F-4D97-AF65-F5344CB8AC3E}">
        <p14:creationId xmlns:p14="http://schemas.microsoft.com/office/powerpoint/2010/main" val="2186019429"/>
      </p:ext>
    </p:extLst>
  </p:cSld>
  <p:clrMapOvr>
    <a:masterClrMapping/>
  </p:clrMapOvr>
  <mc:AlternateContent xmlns:mc="http://schemas.openxmlformats.org/markup-compatibility/2006">
    <mc:Choice xmlns:p14="http://schemas.microsoft.com/office/powerpoint/2010/main" Requires="p14">
      <p:transition spd="slow" advTm="32418">
        <p14:flip dir="l"/>
      </p:transition>
    </mc:Choice>
    <mc:Fallback>
      <p:transition spd="slow" advTm="324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4BF9-C9DF-0959-9C53-3C008B497650}"/>
              </a:ext>
            </a:extLst>
          </p:cNvPr>
          <p:cNvSpPr>
            <a:spLocks noGrp="1"/>
          </p:cNvSpPr>
          <p:nvPr>
            <p:ph type="title"/>
          </p:nvPr>
        </p:nvSpPr>
        <p:spPr/>
        <p:txBody>
          <a:bodyPr/>
          <a:lstStyle/>
          <a:p>
            <a:r>
              <a:rPr lang="en-US" dirty="0"/>
              <a:t>Object Dependencies</a:t>
            </a:r>
            <a:endParaRPr lang="en-GB" dirty="0"/>
          </a:p>
        </p:txBody>
      </p:sp>
      <p:sp>
        <p:nvSpPr>
          <p:cNvPr id="4" name="Slide Number Placeholder 3">
            <a:extLst>
              <a:ext uri="{FF2B5EF4-FFF2-40B4-BE49-F238E27FC236}">
                <a16:creationId xmlns:a16="http://schemas.microsoft.com/office/drawing/2014/main" id="{BAD17F65-6919-A052-9B1F-7BD99972C37F}"/>
              </a:ext>
            </a:extLst>
          </p:cNvPr>
          <p:cNvSpPr>
            <a:spLocks noGrp="1"/>
          </p:cNvSpPr>
          <p:nvPr>
            <p:ph type="sldNum" sz="quarter" idx="4"/>
          </p:nvPr>
        </p:nvSpPr>
        <p:spPr/>
        <p:txBody>
          <a:bodyPr/>
          <a:lstStyle/>
          <a:p>
            <a:pPr>
              <a:defRPr/>
            </a:pPr>
            <a:r>
              <a:rPr lang="en-US"/>
              <a:t>  Lecture </a:t>
            </a:r>
            <a:r>
              <a:rPr lang="en-US">
                <a:solidFill>
                  <a:srgbClr val="FF0000"/>
                </a:solidFill>
              </a:rPr>
              <a:t>6.2</a:t>
            </a:r>
            <a:br>
              <a:rPr lang="en-US"/>
            </a:br>
            <a:r>
              <a:rPr lang="en-US"/>
              <a:t> Slide </a:t>
            </a:r>
            <a:fld id="{FF9B6805-2258-4A0A-A38F-E119E90B2031}" type="slidenum">
              <a:rPr lang="en-US" smtClean="0"/>
              <a:pPr>
                <a:defRPr/>
              </a:pPr>
              <a:t>3</a:t>
            </a:fld>
            <a:endParaRPr lang="en-US" dirty="0"/>
          </a:p>
        </p:txBody>
      </p:sp>
      <p:sp>
        <p:nvSpPr>
          <p:cNvPr id="5" name="Oval 4">
            <a:extLst>
              <a:ext uri="{FF2B5EF4-FFF2-40B4-BE49-F238E27FC236}">
                <a16:creationId xmlns:a16="http://schemas.microsoft.com/office/drawing/2014/main" id="{A019896D-003F-E60F-DB2F-A36B44D60840}"/>
              </a:ext>
            </a:extLst>
          </p:cNvPr>
          <p:cNvSpPr/>
          <p:nvPr/>
        </p:nvSpPr>
        <p:spPr bwMode="auto">
          <a:xfrm>
            <a:off x="4000500" y="1393658"/>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Oval 5">
            <a:extLst>
              <a:ext uri="{FF2B5EF4-FFF2-40B4-BE49-F238E27FC236}">
                <a16:creationId xmlns:a16="http://schemas.microsoft.com/office/drawing/2014/main" id="{4F9DD4D4-1B70-AD10-E529-8CD0234A55ED}"/>
              </a:ext>
            </a:extLst>
          </p:cNvPr>
          <p:cNvSpPr/>
          <p:nvPr/>
        </p:nvSpPr>
        <p:spPr bwMode="auto">
          <a:xfrm>
            <a:off x="914400" y="3188369"/>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Oval 6">
            <a:extLst>
              <a:ext uri="{FF2B5EF4-FFF2-40B4-BE49-F238E27FC236}">
                <a16:creationId xmlns:a16="http://schemas.microsoft.com/office/drawing/2014/main" id="{F9BD530C-99C6-7AF8-EB03-0AFDE97249AD}"/>
              </a:ext>
            </a:extLst>
          </p:cNvPr>
          <p:cNvSpPr/>
          <p:nvPr/>
        </p:nvSpPr>
        <p:spPr bwMode="auto">
          <a:xfrm>
            <a:off x="2546684" y="2590800"/>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TextBox 7">
            <a:extLst>
              <a:ext uri="{FF2B5EF4-FFF2-40B4-BE49-F238E27FC236}">
                <a16:creationId xmlns:a16="http://schemas.microsoft.com/office/drawing/2014/main" id="{3DC59B28-48D8-D27A-42B8-1F91D4FED432}"/>
              </a:ext>
            </a:extLst>
          </p:cNvPr>
          <p:cNvSpPr txBox="1"/>
          <p:nvPr/>
        </p:nvSpPr>
        <p:spPr>
          <a:xfrm>
            <a:off x="3581400" y="2209800"/>
            <a:ext cx="1790700" cy="400110"/>
          </a:xfrm>
          <a:prstGeom prst="rect">
            <a:avLst/>
          </a:prstGeom>
          <a:noFill/>
        </p:spPr>
        <p:txBody>
          <a:bodyPr wrap="square" rtlCol="0">
            <a:spAutoFit/>
          </a:bodyPr>
          <a:lstStyle/>
          <a:p>
            <a:r>
              <a:rPr lang="en-US" sz="2000" dirty="0" err="1">
                <a:latin typeface="Cavolini" panose="03000502040302020204" pitchFamily="66" charset="0"/>
                <a:cs typeface="Cavolini" panose="03000502040302020204" pitchFamily="66" charset="0"/>
              </a:rPr>
              <a:t>PizzaStore</a:t>
            </a:r>
            <a:endParaRPr lang="en-GB" sz="2000" dirty="0">
              <a:latin typeface="Cavolini" panose="03000502040302020204" pitchFamily="66" charset="0"/>
              <a:cs typeface="Cavolini" panose="03000502040302020204" pitchFamily="66" charset="0"/>
            </a:endParaRPr>
          </a:p>
        </p:txBody>
      </p:sp>
      <p:sp>
        <p:nvSpPr>
          <p:cNvPr id="9" name="TextBox 8">
            <a:extLst>
              <a:ext uri="{FF2B5EF4-FFF2-40B4-BE49-F238E27FC236}">
                <a16:creationId xmlns:a16="http://schemas.microsoft.com/office/drawing/2014/main" id="{1AA7DCFE-C7B2-CE99-E1F8-D84255EEBF17}"/>
              </a:ext>
            </a:extLst>
          </p:cNvPr>
          <p:cNvSpPr txBox="1"/>
          <p:nvPr/>
        </p:nvSpPr>
        <p:spPr>
          <a:xfrm>
            <a:off x="152400" y="4015481"/>
            <a:ext cx="2514600"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NYStyleCheesePizza</a:t>
            </a:r>
            <a:endParaRPr lang="en-GB" sz="1600" dirty="0">
              <a:latin typeface="Cavolini" panose="03000502040302020204" pitchFamily="66" charset="0"/>
              <a:cs typeface="Cavolini" panose="03000502040302020204" pitchFamily="66" charset="0"/>
            </a:endParaRPr>
          </a:p>
        </p:txBody>
      </p:sp>
      <p:sp>
        <p:nvSpPr>
          <p:cNvPr id="10" name="TextBox 9">
            <a:extLst>
              <a:ext uri="{FF2B5EF4-FFF2-40B4-BE49-F238E27FC236}">
                <a16:creationId xmlns:a16="http://schemas.microsoft.com/office/drawing/2014/main" id="{3A2F274A-1BF6-4395-839E-139D15512DD2}"/>
              </a:ext>
            </a:extLst>
          </p:cNvPr>
          <p:cNvSpPr txBox="1"/>
          <p:nvPr/>
        </p:nvSpPr>
        <p:spPr>
          <a:xfrm>
            <a:off x="1752600" y="3411897"/>
            <a:ext cx="2819400"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NYStyleHawaiianPizza</a:t>
            </a:r>
            <a:endParaRPr lang="en-GB" sz="1600" dirty="0">
              <a:latin typeface="Cavolini" panose="03000502040302020204" pitchFamily="66" charset="0"/>
              <a:cs typeface="Cavolini" panose="03000502040302020204" pitchFamily="66" charset="0"/>
            </a:endParaRPr>
          </a:p>
        </p:txBody>
      </p:sp>
      <p:sp>
        <p:nvSpPr>
          <p:cNvPr id="11" name="Oval 10">
            <a:extLst>
              <a:ext uri="{FF2B5EF4-FFF2-40B4-BE49-F238E27FC236}">
                <a16:creationId xmlns:a16="http://schemas.microsoft.com/office/drawing/2014/main" id="{7C34431D-1147-1C86-8A2A-69BF087031AB}"/>
              </a:ext>
            </a:extLst>
          </p:cNvPr>
          <p:cNvSpPr/>
          <p:nvPr/>
        </p:nvSpPr>
        <p:spPr bwMode="auto">
          <a:xfrm>
            <a:off x="1828800" y="4477359"/>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TextBox 11">
            <a:extLst>
              <a:ext uri="{FF2B5EF4-FFF2-40B4-BE49-F238E27FC236}">
                <a16:creationId xmlns:a16="http://schemas.microsoft.com/office/drawing/2014/main" id="{AA3F9E32-550B-84DC-81F7-8E5572845893}"/>
              </a:ext>
            </a:extLst>
          </p:cNvPr>
          <p:cNvSpPr txBox="1"/>
          <p:nvPr/>
        </p:nvSpPr>
        <p:spPr>
          <a:xfrm>
            <a:off x="914400" y="5304471"/>
            <a:ext cx="2819400"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NYStylePepperoniPizza</a:t>
            </a:r>
            <a:endParaRPr lang="en-GB" sz="1600" dirty="0">
              <a:latin typeface="Cavolini" panose="03000502040302020204" pitchFamily="66" charset="0"/>
              <a:cs typeface="Cavolini" panose="03000502040302020204" pitchFamily="66" charset="0"/>
            </a:endParaRPr>
          </a:p>
        </p:txBody>
      </p:sp>
      <p:sp>
        <p:nvSpPr>
          <p:cNvPr id="13" name="Oval 12">
            <a:extLst>
              <a:ext uri="{FF2B5EF4-FFF2-40B4-BE49-F238E27FC236}">
                <a16:creationId xmlns:a16="http://schemas.microsoft.com/office/drawing/2014/main" id="{AFC9AD69-30EC-8640-7714-B84880700735}"/>
              </a:ext>
            </a:extLst>
          </p:cNvPr>
          <p:cNvSpPr/>
          <p:nvPr/>
        </p:nvSpPr>
        <p:spPr bwMode="auto">
          <a:xfrm>
            <a:off x="6096000" y="2350169"/>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4" name="TextBox 13">
            <a:extLst>
              <a:ext uri="{FF2B5EF4-FFF2-40B4-BE49-F238E27FC236}">
                <a16:creationId xmlns:a16="http://schemas.microsoft.com/office/drawing/2014/main" id="{F919B276-D096-C595-29B8-81882018D562}"/>
              </a:ext>
            </a:extLst>
          </p:cNvPr>
          <p:cNvSpPr txBox="1"/>
          <p:nvPr/>
        </p:nvSpPr>
        <p:spPr>
          <a:xfrm>
            <a:off x="5029200" y="3177281"/>
            <a:ext cx="3200400"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ChicagoStyleCheesePizza</a:t>
            </a:r>
            <a:endParaRPr lang="en-GB" sz="1600" dirty="0">
              <a:latin typeface="Cavolini" panose="03000502040302020204" pitchFamily="66" charset="0"/>
              <a:cs typeface="Cavolini" panose="03000502040302020204" pitchFamily="66" charset="0"/>
            </a:endParaRPr>
          </a:p>
        </p:txBody>
      </p:sp>
      <p:sp>
        <p:nvSpPr>
          <p:cNvPr id="15" name="Oval 14">
            <a:extLst>
              <a:ext uri="{FF2B5EF4-FFF2-40B4-BE49-F238E27FC236}">
                <a16:creationId xmlns:a16="http://schemas.microsoft.com/office/drawing/2014/main" id="{D1DCF1C8-5BAA-4A5F-9A9C-C39F6D93956D}"/>
              </a:ext>
            </a:extLst>
          </p:cNvPr>
          <p:cNvSpPr/>
          <p:nvPr/>
        </p:nvSpPr>
        <p:spPr bwMode="auto">
          <a:xfrm>
            <a:off x="4852737" y="3727176"/>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6" name="TextBox 15">
            <a:extLst>
              <a:ext uri="{FF2B5EF4-FFF2-40B4-BE49-F238E27FC236}">
                <a16:creationId xmlns:a16="http://schemas.microsoft.com/office/drawing/2014/main" id="{C4A57FD2-3F1D-2C42-5A8D-F070D4B1EEDB}"/>
              </a:ext>
            </a:extLst>
          </p:cNvPr>
          <p:cNvSpPr txBox="1"/>
          <p:nvPr/>
        </p:nvSpPr>
        <p:spPr>
          <a:xfrm>
            <a:off x="3581400" y="4554288"/>
            <a:ext cx="3404937"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ChicagoStyleHawaiianPizza</a:t>
            </a:r>
            <a:endParaRPr lang="en-GB" sz="1600" dirty="0">
              <a:latin typeface="Cavolini" panose="03000502040302020204" pitchFamily="66" charset="0"/>
              <a:cs typeface="Cavolini" panose="03000502040302020204" pitchFamily="66" charset="0"/>
            </a:endParaRPr>
          </a:p>
        </p:txBody>
      </p:sp>
      <p:sp>
        <p:nvSpPr>
          <p:cNvPr id="17" name="Oval 16">
            <a:extLst>
              <a:ext uri="{FF2B5EF4-FFF2-40B4-BE49-F238E27FC236}">
                <a16:creationId xmlns:a16="http://schemas.microsoft.com/office/drawing/2014/main" id="{17D5264C-DEC3-545A-6C57-C27A8C87162A}"/>
              </a:ext>
            </a:extLst>
          </p:cNvPr>
          <p:cNvSpPr/>
          <p:nvPr/>
        </p:nvSpPr>
        <p:spPr bwMode="auto">
          <a:xfrm>
            <a:off x="6982326" y="4225788"/>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8" name="TextBox 17">
            <a:extLst>
              <a:ext uri="{FF2B5EF4-FFF2-40B4-BE49-F238E27FC236}">
                <a16:creationId xmlns:a16="http://schemas.microsoft.com/office/drawing/2014/main" id="{B4A992D2-399F-7E80-AE74-27FA3D5FBFDE}"/>
              </a:ext>
            </a:extLst>
          </p:cNvPr>
          <p:cNvSpPr txBox="1"/>
          <p:nvPr/>
        </p:nvSpPr>
        <p:spPr>
          <a:xfrm>
            <a:off x="5791200" y="5052900"/>
            <a:ext cx="3324726"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ChicagoStylePepperoniPizza</a:t>
            </a:r>
            <a:endParaRPr lang="en-GB" sz="1600" dirty="0">
              <a:latin typeface="Cavolini" panose="03000502040302020204" pitchFamily="66" charset="0"/>
              <a:cs typeface="Cavolini" panose="03000502040302020204" pitchFamily="66" charset="0"/>
            </a:endParaRPr>
          </a:p>
        </p:txBody>
      </p:sp>
      <p:sp>
        <p:nvSpPr>
          <p:cNvPr id="19" name="Freeform: Shape 18">
            <a:extLst>
              <a:ext uri="{FF2B5EF4-FFF2-40B4-BE49-F238E27FC236}">
                <a16:creationId xmlns:a16="http://schemas.microsoft.com/office/drawing/2014/main" id="{D58F8CCA-72E0-E84A-3933-1748A37ED38C}"/>
              </a:ext>
            </a:extLst>
          </p:cNvPr>
          <p:cNvSpPr/>
          <p:nvPr/>
        </p:nvSpPr>
        <p:spPr bwMode="auto">
          <a:xfrm>
            <a:off x="5053263" y="1816768"/>
            <a:ext cx="1106905" cy="517358"/>
          </a:xfrm>
          <a:custGeom>
            <a:avLst/>
            <a:gdLst>
              <a:gd name="connsiteX0" fmla="*/ 0 w 1106905"/>
              <a:gd name="connsiteY0" fmla="*/ 0 h 517358"/>
              <a:gd name="connsiteX1" fmla="*/ 914400 w 1106905"/>
              <a:gd name="connsiteY1" fmla="*/ 228600 h 517358"/>
              <a:gd name="connsiteX2" fmla="*/ 1106905 w 1106905"/>
              <a:gd name="connsiteY2" fmla="*/ 517358 h 517358"/>
            </a:gdLst>
            <a:ahLst/>
            <a:cxnLst>
              <a:cxn ang="0">
                <a:pos x="connsiteX0" y="connsiteY0"/>
              </a:cxn>
              <a:cxn ang="0">
                <a:pos x="connsiteX1" y="connsiteY1"/>
              </a:cxn>
              <a:cxn ang="0">
                <a:pos x="connsiteX2" y="connsiteY2"/>
              </a:cxn>
            </a:cxnLst>
            <a:rect l="l" t="t" r="r" b="b"/>
            <a:pathLst>
              <a:path w="1106905" h="517358">
                <a:moveTo>
                  <a:pt x="0" y="0"/>
                </a:moveTo>
                <a:cubicBezTo>
                  <a:pt x="364958" y="71187"/>
                  <a:pt x="729916" y="142374"/>
                  <a:pt x="914400" y="228600"/>
                </a:cubicBezTo>
                <a:cubicBezTo>
                  <a:pt x="1098884" y="314826"/>
                  <a:pt x="1102894" y="416092"/>
                  <a:pt x="1106905" y="517358"/>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0" name="Freeform: Shape 19">
            <a:extLst>
              <a:ext uri="{FF2B5EF4-FFF2-40B4-BE49-F238E27FC236}">
                <a16:creationId xmlns:a16="http://schemas.microsoft.com/office/drawing/2014/main" id="{239271C5-EDA7-D10E-2067-5CA37F806A89}"/>
              </a:ext>
            </a:extLst>
          </p:cNvPr>
          <p:cNvSpPr/>
          <p:nvPr/>
        </p:nvSpPr>
        <p:spPr bwMode="auto">
          <a:xfrm>
            <a:off x="5005137" y="1604306"/>
            <a:ext cx="2951225" cy="2510494"/>
          </a:xfrm>
          <a:custGeom>
            <a:avLst/>
            <a:gdLst>
              <a:gd name="connsiteX0" fmla="*/ 0 w 2951225"/>
              <a:gd name="connsiteY0" fmla="*/ 44020 h 2510494"/>
              <a:gd name="connsiteX1" fmla="*/ 2719137 w 2951225"/>
              <a:gd name="connsiteY1" fmla="*/ 332778 h 2510494"/>
              <a:gd name="connsiteX2" fmla="*/ 2622884 w 2951225"/>
              <a:gd name="connsiteY2" fmla="*/ 2510494 h 2510494"/>
            </a:gdLst>
            <a:ahLst/>
            <a:cxnLst>
              <a:cxn ang="0">
                <a:pos x="connsiteX0" y="connsiteY0"/>
              </a:cxn>
              <a:cxn ang="0">
                <a:pos x="connsiteX1" y="connsiteY1"/>
              </a:cxn>
              <a:cxn ang="0">
                <a:pos x="connsiteX2" y="connsiteY2"/>
              </a:cxn>
            </a:cxnLst>
            <a:rect l="l" t="t" r="r" b="b"/>
            <a:pathLst>
              <a:path w="2951225" h="2510494">
                <a:moveTo>
                  <a:pt x="0" y="44020"/>
                </a:moveTo>
                <a:cubicBezTo>
                  <a:pt x="1140995" y="-17141"/>
                  <a:pt x="2281990" y="-78301"/>
                  <a:pt x="2719137" y="332778"/>
                </a:cubicBezTo>
                <a:cubicBezTo>
                  <a:pt x="3156284" y="743857"/>
                  <a:pt x="2889584" y="1627175"/>
                  <a:pt x="2622884" y="2510494"/>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1" name="Freeform: Shape 20">
            <a:extLst>
              <a:ext uri="{FF2B5EF4-FFF2-40B4-BE49-F238E27FC236}">
                <a16:creationId xmlns:a16="http://schemas.microsoft.com/office/drawing/2014/main" id="{59EA22AC-0B7A-76D8-852C-3D2173EBB956}"/>
              </a:ext>
            </a:extLst>
          </p:cNvPr>
          <p:cNvSpPr/>
          <p:nvPr/>
        </p:nvSpPr>
        <p:spPr bwMode="auto">
          <a:xfrm>
            <a:off x="4920916" y="2129589"/>
            <a:ext cx="567653" cy="1455822"/>
          </a:xfrm>
          <a:custGeom>
            <a:avLst/>
            <a:gdLst>
              <a:gd name="connsiteX0" fmla="*/ 0 w 567653"/>
              <a:gd name="connsiteY0" fmla="*/ 0 h 1455822"/>
              <a:gd name="connsiteX1" fmla="*/ 541421 w 567653"/>
              <a:gd name="connsiteY1" fmla="*/ 794085 h 1455822"/>
              <a:gd name="connsiteX2" fmla="*/ 433137 w 567653"/>
              <a:gd name="connsiteY2" fmla="*/ 1455822 h 1455822"/>
            </a:gdLst>
            <a:ahLst/>
            <a:cxnLst>
              <a:cxn ang="0">
                <a:pos x="connsiteX0" y="connsiteY0"/>
              </a:cxn>
              <a:cxn ang="0">
                <a:pos x="connsiteX1" y="connsiteY1"/>
              </a:cxn>
              <a:cxn ang="0">
                <a:pos x="connsiteX2" y="connsiteY2"/>
              </a:cxn>
            </a:cxnLst>
            <a:rect l="l" t="t" r="r" b="b"/>
            <a:pathLst>
              <a:path w="567653" h="1455822">
                <a:moveTo>
                  <a:pt x="0" y="0"/>
                </a:moveTo>
                <a:cubicBezTo>
                  <a:pt x="234616" y="275724"/>
                  <a:pt x="469232" y="551448"/>
                  <a:pt x="541421" y="794085"/>
                </a:cubicBezTo>
                <a:cubicBezTo>
                  <a:pt x="613610" y="1036722"/>
                  <a:pt x="523373" y="1246272"/>
                  <a:pt x="433137" y="1455822"/>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2" name="Freeform: Shape 21">
            <a:extLst>
              <a:ext uri="{FF2B5EF4-FFF2-40B4-BE49-F238E27FC236}">
                <a16:creationId xmlns:a16="http://schemas.microsoft.com/office/drawing/2014/main" id="{6847A8F5-C381-AC67-99C4-D5BFC5D7D150}"/>
              </a:ext>
            </a:extLst>
          </p:cNvPr>
          <p:cNvSpPr/>
          <p:nvPr/>
        </p:nvSpPr>
        <p:spPr bwMode="auto">
          <a:xfrm>
            <a:off x="1142553" y="1780674"/>
            <a:ext cx="2719584" cy="1275347"/>
          </a:xfrm>
          <a:custGeom>
            <a:avLst/>
            <a:gdLst>
              <a:gd name="connsiteX0" fmla="*/ 2719584 w 2719584"/>
              <a:gd name="connsiteY0" fmla="*/ 0 h 1275347"/>
              <a:gd name="connsiteX1" fmla="*/ 373426 w 2719584"/>
              <a:gd name="connsiteY1" fmla="*/ 457200 h 1275347"/>
              <a:gd name="connsiteX2" fmla="*/ 36542 w 2719584"/>
              <a:gd name="connsiteY2" fmla="*/ 1275347 h 1275347"/>
            </a:gdLst>
            <a:ahLst/>
            <a:cxnLst>
              <a:cxn ang="0">
                <a:pos x="connsiteX0" y="connsiteY0"/>
              </a:cxn>
              <a:cxn ang="0">
                <a:pos x="connsiteX1" y="connsiteY1"/>
              </a:cxn>
              <a:cxn ang="0">
                <a:pos x="connsiteX2" y="connsiteY2"/>
              </a:cxn>
            </a:cxnLst>
            <a:rect l="l" t="t" r="r" b="b"/>
            <a:pathLst>
              <a:path w="2719584" h="1275347">
                <a:moveTo>
                  <a:pt x="2719584" y="0"/>
                </a:moveTo>
                <a:cubicBezTo>
                  <a:pt x="1770092" y="122321"/>
                  <a:pt x="820600" y="244642"/>
                  <a:pt x="373426" y="457200"/>
                </a:cubicBezTo>
                <a:cubicBezTo>
                  <a:pt x="-73748" y="669758"/>
                  <a:pt x="-18603" y="972552"/>
                  <a:pt x="36542" y="1275347"/>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3" name="Freeform: Shape 22">
            <a:extLst>
              <a:ext uri="{FF2B5EF4-FFF2-40B4-BE49-F238E27FC236}">
                <a16:creationId xmlns:a16="http://schemas.microsoft.com/office/drawing/2014/main" id="{A8EC1003-E3C9-19A4-E532-F0E83BD75324}"/>
              </a:ext>
            </a:extLst>
          </p:cNvPr>
          <p:cNvSpPr/>
          <p:nvPr/>
        </p:nvSpPr>
        <p:spPr bwMode="auto">
          <a:xfrm>
            <a:off x="3180446" y="2105526"/>
            <a:ext cx="777943" cy="481263"/>
          </a:xfrm>
          <a:custGeom>
            <a:avLst/>
            <a:gdLst>
              <a:gd name="connsiteX0" fmla="*/ 777943 w 777943"/>
              <a:gd name="connsiteY0" fmla="*/ 0 h 481263"/>
              <a:gd name="connsiteX1" fmla="*/ 80112 w 777943"/>
              <a:gd name="connsiteY1" fmla="*/ 276727 h 481263"/>
              <a:gd name="connsiteX2" fmla="*/ 44017 w 777943"/>
              <a:gd name="connsiteY2" fmla="*/ 481263 h 481263"/>
            </a:gdLst>
            <a:ahLst/>
            <a:cxnLst>
              <a:cxn ang="0">
                <a:pos x="connsiteX0" y="connsiteY0"/>
              </a:cxn>
              <a:cxn ang="0">
                <a:pos x="connsiteX1" y="connsiteY1"/>
              </a:cxn>
              <a:cxn ang="0">
                <a:pos x="connsiteX2" y="connsiteY2"/>
              </a:cxn>
            </a:cxnLst>
            <a:rect l="l" t="t" r="r" b="b"/>
            <a:pathLst>
              <a:path w="777943" h="481263">
                <a:moveTo>
                  <a:pt x="777943" y="0"/>
                </a:moveTo>
                <a:cubicBezTo>
                  <a:pt x="490188" y="98258"/>
                  <a:pt x="202433" y="196517"/>
                  <a:pt x="80112" y="276727"/>
                </a:cubicBezTo>
                <a:cubicBezTo>
                  <a:pt x="-42209" y="356937"/>
                  <a:pt x="904" y="419100"/>
                  <a:pt x="44017" y="481263"/>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4" name="Freeform: Shape 23">
            <a:extLst>
              <a:ext uri="{FF2B5EF4-FFF2-40B4-BE49-F238E27FC236}">
                <a16:creationId xmlns:a16="http://schemas.microsoft.com/office/drawing/2014/main" id="{17259706-9DB7-D026-48E1-9A5F30B474CF}"/>
              </a:ext>
            </a:extLst>
          </p:cNvPr>
          <p:cNvSpPr/>
          <p:nvPr/>
        </p:nvSpPr>
        <p:spPr bwMode="auto">
          <a:xfrm>
            <a:off x="2767263" y="2622884"/>
            <a:ext cx="1419726" cy="2105527"/>
          </a:xfrm>
          <a:custGeom>
            <a:avLst/>
            <a:gdLst>
              <a:gd name="connsiteX0" fmla="*/ 1419726 w 1419726"/>
              <a:gd name="connsiteY0" fmla="*/ 0 h 2105527"/>
              <a:gd name="connsiteX1" fmla="*/ 673769 w 1419726"/>
              <a:gd name="connsiteY1" fmla="*/ 1624263 h 2105527"/>
              <a:gd name="connsiteX2" fmla="*/ 0 w 1419726"/>
              <a:gd name="connsiteY2" fmla="*/ 2105527 h 2105527"/>
            </a:gdLst>
            <a:ahLst/>
            <a:cxnLst>
              <a:cxn ang="0">
                <a:pos x="connsiteX0" y="connsiteY0"/>
              </a:cxn>
              <a:cxn ang="0">
                <a:pos x="connsiteX1" y="connsiteY1"/>
              </a:cxn>
              <a:cxn ang="0">
                <a:pos x="connsiteX2" y="connsiteY2"/>
              </a:cxn>
            </a:cxnLst>
            <a:rect l="l" t="t" r="r" b="b"/>
            <a:pathLst>
              <a:path w="1419726" h="2105527">
                <a:moveTo>
                  <a:pt x="1419726" y="0"/>
                </a:moveTo>
                <a:cubicBezTo>
                  <a:pt x="1165058" y="636671"/>
                  <a:pt x="910390" y="1273342"/>
                  <a:pt x="673769" y="1624263"/>
                </a:cubicBezTo>
                <a:cubicBezTo>
                  <a:pt x="437148" y="1975184"/>
                  <a:pt x="218574" y="2040355"/>
                  <a:pt x="0" y="2105527"/>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25" name="Audio 24">
            <a:hlinkClick r:id="" action="ppaction://media"/>
            <a:extLst>
              <a:ext uri="{FF2B5EF4-FFF2-40B4-BE49-F238E27FC236}">
                <a16:creationId xmlns:a16="http://schemas.microsoft.com/office/drawing/2014/main" id="{14A8E1A1-BC49-352C-2512-7BC6AE14CC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31239866"/>
      </p:ext>
    </p:extLst>
  </p:cSld>
  <p:clrMapOvr>
    <a:masterClrMapping/>
  </p:clrMapOvr>
  <mc:AlternateContent xmlns:mc="http://schemas.openxmlformats.org/markup-compatibility/2006">
    <mc:Choice xmlns:p14="http://schemas.microsoft.com/office/powerpoint/2010/main" Requires="p14">
      <p:transition spd="slow" advTm="41963">
        <p14:flip dir="l"/>
      </p:transition>
    </mc:Choice>
    <mc:Fallback>
      <p:transition spd="slow" advTm="419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CFB3E0EA-400F-46DC-8458-62BDA1FED968}"/>
              </a:ext>
            </a:extLst>
          </p:cNvPr>
          <p:cNvSpPr>
            <a:spLocks noChangeArrowheads="1"/>
          </p:cNvSpPr>
          <p:nvPr/>
        </p:nvSpPr>
        <p:spPr bwMode="auto">
          <a:xfrm>
            <a:off x="533400" y="1066800"/>
            <a:ext cx="8077200" cy="1752600"/>
          </a:xfrm>
          <a:prstGeom prst="rect">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39939" name="Content Placeholder 2">
            <a:extLst>
              <a:ext uri="{FF2B5EF4-FFF2-40B4-BE49-F238E27FC236}">
                <a16:creationId xmlns:a16="http://schemas.microsoft.com/office/drawing/2014/main" id="{1A8CF917-A217-4788-93F7-F6FC772FFE0D}"/>
              </a:ext>
            </a:extLst>
          </p:cNvPr>
          <p:cNvSpPr>
            <a:spLocks noGrp="1"/>
          </p:cNvSpPr>
          <p:nvPr>
            <p:ph idx="1"/>
          </p:nvPr>
        </p:nvSpPr>
        <p:spPr/>
        <p:txBody>
          <a:bodyPr/>
          <a:lstStyle/>
          <a:p>
            <a:pPr marL="0" indent="0" algn="ctr">
              <a:buFont typeface="Wingdings" panose="05000000000000000000" pitchFamily="2" charset="2"/>
              <a:buNone/>
            </a:pPr>
            <a:r>
              <a:rPr lang="en-US" altLang="en-US" dirty="0"/>
              <a:t>Principle: “Dependency Inversion Principle”</a:t>
            </a:r>
          </a:p>
          <a:p>
            <a:pPr marL="457200" lvl="1" indent="0" algn="ctr">
              <a:buFont typeface="Wingdings" panose="05000000000000000000" pitchFamily="2" charset="2"/>
              <a:buNone/>
            </a:pPr>
            <a:r>
              <a:rPr lang="en-US" altLang="en-US" dirty="0"/>
              <a:t>High-level modules should not depend on low-level modules; both should depend on abstractions</a:t>
            </a:r>
          </a:p>
          <a:p>
            <a:pPr marL="457200" lvl="1" indent="0">
              <a:buFont typeface="Wingdings" panose="05000000000000000000" pitchFamily="2" charset="2"/>
              <a:buNone/>
            </a:pPr>
            <a:endParaRPr lang="en-US" altLang="en-US" dirty="0"/>
          </a:p>
          <a:p>
            <a:pPr marL="0" indent="0"/>
            <a:r>
              <a:rPr lang="en-US" altLang="en-US" dirty="0"/>
              <a:t>A “high-level” module is a class with </a:t>
            </a:r>
            <a:r>
              <a:rPr lang="en-US" altLang="en-US" dirty="0" err="1"/>
              <a:t>behaviour</a:t>
            </a:r>
            <a:r>
              <a:rPr lang="en-US" altLang="en-US" dirty="0"/>
              <a:t> defined in terms of other “low-level” modules</a:t>
            </a:r>
          </a:p>
          <a:p>
            <a:pPr marL="400050" lvl="1" indent="0"/>
            <a:r>
              <a:rPr lang="en-US" altLang="en-US" dirty="0" err="1"/>
              <a:t>PizzaStore</a:t>
            </a:r>
            <a:r>
              <a:rPr lang="en-US" altLang="en-US" dirty="0"/>
              <a:t> is defined in terms of Pizzas</a:t>
            </a:r>
          </a:p>
          <a:p>
            <a:pPr marL="57150" indent="0"/>
            <a:r>
              <a:rPr lang="en-US" altLang="en-US" dirty="0"/>
              <a:t>We should not depend on concrete classes, we should use abstractions instead.</a:t>
            </a:r>
            <a:endParaRPr lang="en-SG" altLang="en-US" dirty="0"/>
          </a:p>
        </p:txBody>
      </p:sp>
      <p:sp>
        <p:nvSpPr>
          <p:cNvPr id="2" name="Title 1">
            <a:extLst>
              <a:ext uri="{FF2B5EF4-FFF2-40B4-BE49-F238E27FC236}">
                <a16:creationId xmlns:a16="http://schemas.microsoft.com/office/drawing/2014/main" id="{D1D77D86-C822-44BA-A2F8-844525B005A9}"/>
              </a:ext>
            </a:extLst>
          </p:cNvPr>
          <p:cNvSpPr>
            <a:spLocks noGrp="1"/>
          </p:cNvSpPr>
          <p:nvPr>
            <p:ph type="title"/>
          </p:nvPr>
        </p:nvSpPr>
        <p:spPr/>
        <p:txBody>
          <a:bodyPr/>
          <a:lstStyle/>
          <a:p>
            <a:pPr>
              <a:defRPr/>
            </a:pPr>
            <a:r>
              <a:rPr lang="en-US" dirty="0"/>
              <a:t>Let’s Apply a Design Principle</a:t>
            </a:r>
            <a:endParaRPr lang="en-SG" dirty="0"/>
          </a:p>
        </p:txBody>
      </p:sp>
      <p:pic>
        <p:nvPicPr>
          <p:cNvPr id="11" name="Audio 10">
            <a:hlinkClick r:id="" action="ppaction://media"/>
            <a:extLst>
              <a:ext uri="{FF2B5EF4-FFF2-40B4-BE49-F238E27FC236}">
                <a16:creationId xmlns:a16="http://schemas.microsoft.com/office/drawing/2014/main" id="{A4F9E4A6-B223-9DDA-9280-C5E0C7C9BE0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4" name="Rectangle 15">
            <a:extLst>
              <a:ext uri="{FF2B5EF4-FFF2-40B4-BE49-F238E27FC236}">
                <a16:creationId xmlns:a16="http://schemas.microsoft.com/office/drawing/2014/main" id="{09D89059-3EB8-20CA-ECDA-3E35A15E895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4</a:t>
            </a:fld>
            <a:endParaRPr 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advTm="47116">
        <p14:flip dir="l"/>
      </p:transition>
    </mc:Choice>
    <mc:Fallback>
      <p:transition spd="slow" advTm="471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9938"/>
                                        </p:tgtEl>
                                        <p:attrNameLst>
                                          <p:attrName>style.visibility</p:attrName>
                                        </p:attrNameLst>
                                      </p:cBhvr>
                                      <p:to>
                                        <p:strVal val="visible"/>
                                      </p:to>
                                    </p:set>
                                    <p:animEffect transition="in" filter="fade">
                                      <p:cBhvr>
                                        <p:cTn id="11" dur="500"/>
                                        <p:tgtEl>
                                          <p:spTgt spid="39938"/>
                                        </p:tgtEl>
                                      </p:cBhvr>
                                    </p:animEffect>
                                  </p:childTnLst>
                                </p:cTn>
                              </p:par>
                              <p:par>
                                <p:cTn id="12" presetID="10" presetClass="entr" presetSubtype="0" fill="hold" nodeType="withEffect">
                                  <p:stCondLst>
                                    <p:cond delay="0"/>
                                  </p:stCondLst>
                                  <p:childTnLst>
                                    <p:set>
                                      <p:cBhvr>
                                        <p:cTn id="13" dur="1" fill="hold">
                                          <p:stCondLst>
                                            <p:cond delay="0"/>
                                          </p:stCondLst>
                                        </p:cTn>
                                        <p:tgtEl>
                                          <p:spTgt spid="39939">
                                            <p:txEl>
                                              <p:pRg st="0" end="0"/>
                                            </p:txEl>
                                          </p:spTgt>
                                        </p:tgtEl>
                                        <p:attrNameLst>
                                          <p:attrName>style.visibility</p:attrName>
                                        </p:attrNameLst>
                                      </p:cBhvr>
                                      <p:to>
                                        <p:strVal val="visible"/>
                                      </p:to>
                                    </p:set>
                                    <p:animEffect transition="in" filter="fade">
                                      <p:cBhvr>
                                        <p:cTn id="14" dur="500"/>
                                        <p:tgtEl>
                                          <p:spTgt spid="39939">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9939">
                                            <p:txEl>
                                              <p:pRg st="1" end="1"/>
                                            </p:txEl>
                                          </p:spTgt>
                                        </p:tgtEl>
                                        <p:attrNameLst>
                                          <p:attrName>style.visibility</p:attrName>
                                        </p:attrNameLst>
                                      </p:cBhvr>
                                      <p:to>
                                        <p:strVal val="visible"/>
                                      </p:to>
                                    </p:set>
                                    <p:animEffect transition="in" filter="fade">
                                      <p:cBhvr>
                                        <p:cTn id="17" dur="500"/>
                                        <p:tgtEl>
                                          <p:spTgt spid="399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fade">
                                      <p:cBhvr>
                                        <p:cTn id="22" dur="500"/>
                                        <p:tgtEl>
                                          <p:spTgt spid="39939">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939">
                                            <p:txEl>
                                              <p:pRg st="4" end="4"/>
                                            </p:txEl>
                                          </p:spTgt>
                                        </p:tgtEl>
                                        <p:attrNameLst>
                                          <p:attrName>style.visibility</p:attrName>
                                        </p:attrNameLst>
                                      </p:cBhvr>
                                      <p:to>
                                        <p:strVal val="visible"/>
                                      </p:to>
                                    </p:set>
                                    <p:animEffect transition="in" filter="fade">
                                      <p:cBhvr>
                                        <p:cTn id="25" dur="500"/>
                                        <p:tgtEl>
                                          <p:spTgt spid="3993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9939">
                                            <p:txEl>
                                              <p:pRg st="5" end="5"/>
                                            </p:txEl>
                                          </p:spTgt>
                                        </p:tgtEl>
                                        <p:attrNameLst>
                                          <p:attrName>style.visibility</p:attrName>
                                        </p:attrNameLst>
                                      </p:cBhvr>
                                      <p:to>
                                        <p:strVal val="visible"/>
                                      </p:to>
                                    </p:set>
                                    <p:animEffect transition="in" filter="fade">
                                      <p:cBhvr>
                                        <p:cTn id="30" dur="500"/>
                                        <p:tgtEl>
                                          <p:spTgt spid="399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1"/>
                </p:tgtEl>
              </p:cMediaNode>
            </p:audio>
          </p:childTnLst>
        </p:cTn>
      </p:par>
    </p:tnLst>
    <p:bldLst>
      <p:bldP spid="399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154FA-954E-875B-CE30-4CCA95994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5FE87-8291-2F1E-1E30-7917A7018B4F}"/>
              </a:ext>
            </a:extLst>
          </p:cNvPr>
          <p:cNvSpPr>
            <a:spLocks noGrp="1"/>
          </p:cNvSpPr>
          <p:nvPr>
            <p:ph type="title"/>
          </p:nvPr>
        </p:nvSpPr>
        <p:spPr/>
        <p:txBody>
          <a:bodyPr/>
          <a:lstStyle/>
          <a:p>
            <a:r>
              <a:rPr lang="en-US" dirty="0"/>
              <a:t>Using Factory Method</a:t>
            </a:r>
            <a:endParaRPr lang="en-GB" dirty="0"/>
          </a:p>
        </p:txBody>
      </p:sp>
      <p:sp>
        <p:nvSpPr>
          <p:cNvPr id="4" name="Slide Number Placeholder 3">
            <a:extLst>
              <a:ext uri="{FF2B5EF4-FFF2-40B4-BE49-F238E27FC236}">
                <a16:creationId xmlns:a16="http://schemas.microsoft.com/office/drawing/2014/main" id="{86980A93-1DD4-D686-5295-872F33DB03E7}"/>
              </a:ext>
            </a:extLst>
          </p:cNvPr>
          <p:cNvSpPr>
            <a:spLocks noGrp="1"/>
          </p:cNvSpPr>
          <p:nvPr>
            <p:ph type="sldNum" sz="quarter" idx="4"/>
          </p:nvPr>
        </p:nvSpPr>
        <p:spPr/>
        <p:txBody>
          <a:bodyPr/>
          <a:lstStyle/>
          <a:p>
            <a:pPr>
              <a:defRPr/>
            </a:pPr>
            <a:r>
              <a:rPr lang="en-US"/>
              <a:t>  Lecture </a:t>
            </a:r>
            <a:r>
              <a:rPr lang="en-US">
                <a:solidFill>
                  <a:srgbClr val="FF0000"/>
                </a:solidFill>
              </a:rPr>
              <a:t>6.2</a:t>
            </a:r>
            <a:br>
              <a:rPr lang="en-US"/>
            </a:br>
            <a:r>
              <a:rPr lang="en-US"/>
              <a:t> Slide </a:t>
            </a:r>
            <a:fld id="{FF9B6805-2258-4A0A-A38F-E119E90B2031}" type="slidenum">
              <a:rPr lang="en-US" smtClean="0"/>
              <a:pPr>
                <a:defRPr/>
              </a:pPr>
              <a:t>5</a:t>
            </a:fld>
            <a:endParaRPr lang="en-US" dirty="0"/>
          </a:p>
        </p:txBody>
      </p:sp>
      <p:sp>
        <p:nvSpPr>
          <p:cNvPr id="5" name="Oval 4">
            <a:extLst>
              <a:ext uri="{FF2B5EF4-FFF2-40B4-BE49-F238E27FC236}">
                <a16:creationId xmlns:a16="http://schemas.microsoft.com/office/drawing/2014/main" id="{2C688B41-0270-A0B6-15FC-DDADDF9D5573}"/>
              </a:ext>
            </a:extLst>
          </p:cNvPr>
          <p:cNvSpPr/>
          <p:nvPr/>
        </p:nvSpPr>
        <p:spPr bwMode="auto">
          <a:xfrm>
            <a:off x="3968416" y="1981200"/>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Oval 5">
            <a:extLst>
              <a:ext uri="{FF2B5EF4-FFF2-40B4-BE49-F238E27FC236}">
                <a16:creationId xmlns:a16="http://schemas.microsoft.com/office/drawing/2014/main" id="{D9EB138C-5632-2B01-6354-A77C39091D16}"/>
              </a:ext>
            </a:extLst>
          </p:cNvPr>
          <p:cNvSpPr/>
          <p:nvPr/>
        </p:nvSpPr>
        <p:spPr bwMode="auto">
          <a:xfrm>
            <a:off x="882316" y="3775911"/>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Oval 6">
            <a:extLst>
              <a:ext uri="{FF2B5EF4-FFF2-40B4-BE49-F238E27FC236}">
                <a16:creationId xmlns:a16="http://schemas.microsoft.com/office/drawing/2014/main" id="{86623CE7-1FD2-7CFB-716B-0D16B524D123}"/>
              </a:ext>
            </a:extLst>
          </p:cNvPr>
          <p:cNvSpPr/>
          <p:nvPr/>
        </p:nvSpPr>
        <p:spPr bwMode="auto">
          <a:xfrm>
            <a:off x="2514600" y="3178342"/>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TextBox 7">
            <a:extLst>
              <a:ext uri="{FF2B5EF4-FFF2-40B4-BE49-F238E27FC236}">
                <a16:creationId xmlns:a16="http://schemas.microsoft.com/office/drawing/2014/main" id="{497FE539-BFF0-F73F-9749-1C1A2235F9D5}"/>
              </a:ext>
            </a:extLst>
          </p:cNvPr>
          <p:cNvSpPr txBox="1"/>
          <p:nvPr/>
        </p:nvSpPr>
        <p:spPr>
          <a:xfrm>
            <a:off x="3968416" y="2798797"/>
            <a:ext cx="1010751" cy="400110"/>
          </a:xfrm>
          <a:prstGeom prst="rect">
            <a:avLst/>
          </a:prstGeom>
          <a:noFill/>
        </p:spPr>
        <p:txBody>
          <a:bodyPr wrap="square" rtlCol="0">
            <a:spAutoFit/>
          </a:bodyPr>
          <a:lstStyle/>
          <a:p>
            <a:r>
              <a:rPr lang="en-US" sz="2000" i="1" dirty="0">
                <a:latin typeface="Cavolini" panose="03000502040302020204" pitchFamily="66" charset="0"/>
                <a:cs typeface="Cavolini" panose="03000502040302020204" pitchFamily="66" charset="0"/>
              </a:rPr>
              <a:t>Pizza</a:t>
            </a:r>
            <a:endParaRPr lang="en-GB" sz="2000" i="1" dirty="0">
              <a:latin typeface="Cavolini" panose="03000502040302020204" pitchFamily="66" charset="0"/>
              <a:cs typeface="Cavolini" panose="03000502040302020204" pitchFamily="66" charset="0"/>
            </a:endParaRPr>
          </a:p>
        </p:txBody>
      </p:sp>
      <p:sp>
        <p:nvSpPr>
          <p:cNvPr id="9" name="TextBox 8">
            <a:extLst>
              <a:ext uri="{FF2B5EF4-FFF2-40B4-BE49-F238E27FC236}">
                <a16:creationId xmlns:a16="http://schemas.microsoft.com/office/drawing/2014/main" id="{C3653321-DA05-13AF-34B1-CAF3AF30ADC0}"/>
              </a:ext>
            </a:extLst>
          </p:cNvPr>
          <p:cNvSpPr txBox="1"/>
          <p:nvPr/>
        </p:nvSpPr>
        <p:spPr>
          <a:xfrm>
            <a:off x="120316" y="4603023"/>
            <a:ext cx="2514600"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NYStyleCheesePizza</a:t>
            </a:r>
            <a:endParaRPr lang="en-GB" sz="1600" dirty="0">
              <a:latin typeface="Cavolini" panose="03000502040302020204" pitchFamily="66" charset="0"/>
              <a:cs typeface="Cavolini" panose="03000502040302020204" pitchFamily="66" charset="0"/>
            </a:endParaRPr>
          </a:p>
        </p:txBody>
      </p:sp>
      <p:sp>
        <p:nvSpPr>
          <p:cNvPr id="10" name="TextBox 9">
            <a:extLst>
              <a:ext uri="{FF2B5EF4-FFF2-40B4-BE49-F238E27FC236}">
                <a16:creationId xmlns:a16="http://schemas.microsoft.com/office/drawing/2014/main" id="{1F47B289-8CA2-9194-EE90-2295251652E3}"/>
              </a:ext>
            </a:extLst>
          </p:cNvPr>
          <p:cNvSpPr txBox="1"/>
          <p:nvPr/>
        </p:nvSpPr>
        <p:spPr>
          <a:xfrm>
            <a:off x="1720516" y="3999439"/>
            <a:ext cx="2819400"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NYStyleHawaiianPizza</a:t>
            </a:r>
            <a:endParaRPr lang="en-GB" sz="1600" dirty="0">
              <a:latin typeface="Cavolini" panose="03000502040302020204" pitchFamily="66" charset="0"/>
              <a:cs typeface="Cavolini" panose="03000502040302020204" pitchFamily="66" charset="0"/>
            </a:endParaRPr>
          </a:p>
        </p:txBody>
      </p:sp>
      <p:sp>
        <p:nvSpPr>
          <p:cNvPr id="11" name="Oval 10">
            <a:extLst>
              <a:ext uri="{FF2B5EF4-FFF2-40B4-BE49-F238E27FC236}">
                <a16:creationId xmlns:a16="http://schemas.microsoft.com/office/drawing/2014/main" id="{87BE9ECE-6331-1870-70BB-6DADC8030742}"/>
              </a:ext>
            </a:extLst>
          </p:cNvPr>
          <p:cNvSpPr/>
          <p:nvPr/>
        </p:nvSpPr>
        <p:spPr bwMode="auto">
          <a:xfrm>
            <a:off x="1796716" y="5064901"/>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TextBox 11">
            <a:extLst>
              <a:ext uri="{FF2B5EF4-FFF2-40B4-BE49-F238E27FC236}">
                <a16:creationId xmlns:a16="http://schemas.microsoft.com/office/drawing/2014/main" id="{9E860893-B835-4E31-E274-059F921B4474}"/>
              </a:ext>
            </a:extLst>
          </p:cNvPr>
          <p:cNvSpPr txBox="1"/>
          <p:nvPr/>
        </p:nvSpPr>
        <p:spPr>
          <a:xfrm>
            <a:off x="882316" y="5892013"/>
            <a:ext cx="2819400"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NYStylePepperoniPizza</a:t>
            </a:r>
            <a:endParaRPr lang="en-GB" sz="1600" dirty="0">
              <a:latin typeface="Cavolini" panose="03000502040302020204" pitchFamily="66" charset="0"/>
              <a:cs typeface="Cavolini" panose="03000502040302020204" pitchFamily="66" charset="0"/>
            </a:endParaRPr>
          </a:p>
        </p:txBody>
      </p:sp>
      <p:sp>
        <p:nvSpPr>
          <p:cNvPr id="13" name="Oval 12">
            <a:extLst>
              <a:ext uri="{FF2B5EF4-FFF2-40B4-BE49-F238E27FC236}">
                <a16:creationId xmlns:a16="http://schemas.microsoft.com/office/drawing/2014/main" id="{1392E581-4DD0-3AD6-75C5-5499093FDCEC}"/>
              </a:ext>
            </a:extLst>
          </p:cNvPr>
          <p:cNvSpPr/>
          <p:nvPr/>
        </p:nvSpPr>
        <p:spPr bwMode="auto">
          <a:xfrm>
            <a:off x="6063916" y="2937711"/>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4" name="TextBox 13">
            <a:extLst>
              <a:ext uri="{FF2B5EF4-FFF2-40B4-BE49-F238E27FC236}">
                <a16:creationId xmlns:a16="http://schemas.microsoft.com/office/drawing/2014/main" id="{5051F3BA-6929-7795-5A8C-638EF44CDCA1}"/>
              </a:ext>
            </a:extLst>
          </p:cNvPr>
          <p:cNvSpPr txBox="1"/>
          <p:nvPr/>
        </p:nvSpPr>
        <p:spPr>
          <a:xfrm>
            <a:off x="4997116" y="3764823"/>
            <a:ext cx="3200400"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ChicagoStyleCheesePizza</a:t>
            </a:r>
            <a:endParaRPr lang="en-GB" sz="1600" dirty="0">
              <a:latin typeface="Cavolini" panose="03000502040302020204" pitchFamily="66" charset="0"/>
              <a:cs typeface="Cavolini" panose="03000502040302020204" pitchFamily="66" charset="0"/>
            </a:endParaRPr>
          </a:p>
        </p:txBody>
      </p:sp>
      <p:sp>
        <p:nvSpPr>
          <p:cNvPr id="15" name="Oval 14">
            <a:extLst>
              <a:ext uri="{FF2B5EF4-FFF2-40B4-BE49-F238E27FC236}">
                <a16:creationId xmlns:a16="http://schemas.microsoft.com/office/drawing/2014/main" id="{37394A89-FE23-6793-8072-F172A211D925}"/>
              </a:ext>
            </a:extLst>
          </p:cNvPr>
          <p:cNvSpPr/>
          <p:nvPr/>
        </p:nvSpPr>
        <p:spPr bwMode="auto">
          <a:xfrm>
            <a:off x="4820653" y="4314718"/>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6" name="TextBox 15">
            <a:extLst>
              <a:ext uri="{FF2B5EF4-FFF2-40B4-BE49-F238E27FC236}">
                <a16:creationId xmlns:a16="http://schemas.microsoft.com/office/drawing/2014/main" id="{48D09A5B-21C9-4BE9-BDA7-07BFF117D626}"/>
              </a:ext>
            </a:extLst>
          </p:cNvPr>
          <p:cNvSpPr txBox="1"/>
          <p:nvPr/>
        </p:nvSpPr>
        <p:spPr>
          <a:xfrm>
            <a:off x="3549316" y="5141830"/>
            <a:ext cx="3404937"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ChicagoStyleHawaiianPizza</a:t>
            </a:r>
            <a:endParaRPr lang="en-GB" sz="1600" dirty="0">
              <a:latin typeface="Cavolini" panose="03000502040302020204" pitchFamily="66" charset="0"/>
              <a:cs typeface="Cavolini" panose="03000502040302020204" pitchFamily="66" charset="0"/>
            </a:endParaRPr>
          </a:p>
        </p:txBody>
      </p:sp>
      <p:sp>
        <p:nvSpPr>
          <p:cNvPr id="17" name="Oval 16">
            <a:extLst>
              <a:ext uri="{FF2B5EF4-FFF2-40B4-BE49-F238E27FC236}">
                <a16:creationId xmlns:a16="http://schemas.microsoft.com/office/drawing/2014/main" id="{C9889144-FF93-C961-4937-457C1C012E74}"/>
              </a:ext>
            </a:extLst>
          </p:cNvPr>
          <p:cNvSpPr/>
          <p:nvPr/>
        </p:nvSpPr>
        <p:spPr bwMode="auto">
          <a:xfrm>
            <a:off x="6950242" y="4813330"/>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8" name="TextBox 17">
            <a:extLst>
              <a:ext uri="{FF2B5EF4-FFF2-40B4-BE49-F238E27FC236}">
                <a16:creationId xmlns:a16="http://schemas.microsoft.com/office/drawing/2014/main" id="{700D6C9E-D0EB-FB82-264F-A448AEBEF3B0}"/>
              </a:ext>
            </a:extLst>
          </p:cNvPr>
          <p:cNvSpPr txBox="1"/>
          <p:nvPr/>
        </p:nvSpPr>
        <p:spPr>
          <a:xfrm>
            <a:off x="5759116" y="5640442"/>
            <a:ext cx="3324726" cy="338554"/>
          </a:xfrm>
          <a:prstGeom prst="rect">
            <a:avLst/>
          </a:prstGeom>
          <a:noFill/>
        </p:spPr>
        <p:txBody>
          <a:bodyPr wrap="square" rtlCol="0">
            <a:spAutoFit/>
          </a:bodyPr>
          <a:lstStyle/>
          <a:p>
            <a:r>
              <a:rPr lang="en-US" sz="1600" dirty="0" err="1">
                <a:latin typeface="Cavolini" panose="03000502040302020204" pitchFamily="66" charset="0"/>
                <a:cs typeface="Cavolini" panose="03000502040302020204" pitchFamily="66" charset="0"/>
              </a:rPr>
              <a:t>ChicagoStylePepperoniPizza</a:t>
            </a:r>
            <a:endParaRPr lang="en-GB" sz="1600" dirty="0">
              <a:latin typeface="Cavolini" panose="03000502040302020204" pitchFamily="66" charset="0"/>
              <a:cs typeface="Cavolini" panose="03000502040302020204" pitchFamily="66" charset="0"/>
            </a:endParaRPr>
          </a:p>
        </p:txBody>
      </p:sp>
      <p:sp>
        <p:nvSpPr>
          <p:cNvPr id="19" name="Freeform: Shape 18">
            <a:extLst>
              <a:ext uri="{FF2B5EF4-FFF2-40B4-BE49-F238E27FC236}">
                <a16:creationId xmlns:a16="http://schemas.microsoft.com/office/drawing/2014/main" id="{6B0A0337-5210-E6D3-7AAC-3223283D6E36}"/>
              </a:ext>
            </a:extLst>
          </p:cNvPr>
          <p:cNvSpPr/>
          <p:nvPr/>
        </p:nvSpPr>
        <p:spPr bwMode="auto">
          <a:xfrm>
            <a:off x="5021179" y="2404310"/>
            <a:ext cx="1106905" cy="517358"/>
          </a:xfrm>
          <a:custGeom>
            <a:avLst/>
            <a:gdLst>
              <a:gd name="connsiteX0" fmla="*/ 0 w 1106905"/>
              <a:gd name="connsiteY0" fmla="*/ 0 h 517358"/>
              <a:gd name="connsiteX1" fmla="*/ 914400 w 1106905"/>
              <a:gd name="connsiteY1" fmla="*/ 228600 h 517358"/>
              <a:gd name="connsiteX2" fmla="*/ 1106905 w 1106905"/>
              <a:gd name="connsiteY2" fmla="*/ 517358 h 517358"/>
            </a:gdLst>
            <a:ahLst/>
            <a:cxnLst>
              <a:cxn ang="0">
                <a:pos x="connsiteX0" y="connsiteY0"/>
              </a:cxn>
              <a:cxn ang="0">
                <a:pos x="connsiteX1" y="connsiteY1"/>
              </a:cxn>
              <a:cxn ang="0">
                <a:pos x="connsiteX2" y="connsiteY2"/>
              </a:cxn>
            </a:cxnLst>
            <a:rect l="l" t="t" r="r" b="b"/>
            <a:pathLst>
              <a:path w="1106905" h="517358">
                <a:moveTo>
                  <a:pt x="0" y="0"/>
                </a:moveTo>
                <a:cubicBezTo>
                  <a:pt x="364958" y="71187"/>
                  <a:pt x="729916" y="142374"/>
                  <a:pt x="914400" y="228600"/>
                </a:cubicBezTo>
                <a:cubicBezTo>
                  <a:pt x="1098884" y="314826"/>
                  <a:pt x="1102894" y="416092"/>
                  <a:pt x="1106905" y="517358"/>
                </a:cubicBezTo>
              </a:path>
            </a:pathLst>
          </a:cu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0" name="Freeform: Shape 19">
            <a:extLst>
              <a:ext uri="{FF2B5EF4-FFF2-40B4-BE49-F238E27FC236}">
                <a16:creationId xmlns:a16="http://schemas.microsoft.com/office/drawing/2014/main" id="{E1947348-35CA-53EC-1495-15DB547D14FE}"/>
              </a:ext>
            </a:extLst>
          </p:cNvPr>
          <p:cNvSpPr/>
          <p:nvPr/>
        </p:nvSpPr>
        <p:spPr bwMode="auto">
          <a:xfrm>
            <a:off x="4973053" y="2191848"/>
            <a:ext cx="2951225" cy="2510494"/>
          </a:xfrm>
          <a:custGeom>
            <a:avLst/>
            <a:gdLst>
              <a:gd name="connsiteX0" fmla="*/ 0 w 2951225"/>
              <a:gd name="connsiteY0" fmla="*/ 44020 h 2510494"/>
              <a:gd name="connsiteX1" fmla="*/ 2719137 w 2951225"/>
              <a:gd name="connsiteY1" fmla="*/ 332778 h 2510494"/>
              <a:gd name="connsiteX2" fmla="*/ 2622884 w 2951225"/>
              <a:gd name="connsiteY2" fmla="*/ 2510494 h 2510494"/>
            </a:gdLst>
            <a:ahLst/>
            <a:cxnLst>
              <a:cxn ang="0">
                <a:pos x="connsiteX0" y="connsiteY0"/>
              </a:cxn>
              <a:cxn ang="0">
                <a:pos x="connsiteX1" y="connsiteY1"/>
              </a:cxn>
              <a:cxn ang="0">
                <a:pos x="connsiteX2" y="connsiteY2"/>
              </a:cxn>
            </a:cxnLst>
            <a:rect l="l" t="t" r="r" b="b"/>
            <a:pathLst>
              <a:path w="2951225" h="2510494">
                <a:moveTo>
                  <a:pt x="0" y="44020"/>
                </a:moveTo>
                <a:cubicBezTo>
                  <a:pt x="1140995" y="-17141"/>
                  <a:pt x="2281990" y="-78301"/>
                  <a:pt x="2719137" y="332778"/>
                </a:cubicBezTo>
                <a:cubicBezTo>
                  <a:pt x="3156284" y="743857"/>
                  <a:pt x="2889584" y="1627175"/>
                  <a:pt x="2622884" y="2510494"/>
                </a:cubicBezTo>
              </a:path>
            </a:pathLst>
          </a:cu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1" name="Freeform: Shape 20">
            <a:extLst>
              <a:ext uri="{FF2B5EF4-FFF2-40B4-BE49-F238E27FC236}">
                <a16:creationId xmlns:a16="http://schemas.microsoft.com/office/drawing/2014/main" id="{347F3CBA-1C32-4173-8034-D9968D7C8FB9}"/>
              </a:ext>
            </a:extLst>
          </p:cNvPr>
          <p:cNvSpPr/>
          <p:nvPr/>
        </p:nvSpPr>
        <p:spPr bwMode="auto">
          <a:xfrm>
            <a:off x="4888832" y="2717131"/>
            <a:ext cx="567653" cy="1455822"/>
          </a:xfrm>
          <a:custGeom>
            <a:avLst/>
            <a:gdLst>
              <a:gd name="connsiteX0" fmla="*/ 0 w 567653"/>
              <a:gd name="connsiteY0" fmla="*/ 0 h 1455822"/>
              <a:gd name="connsiteX1" fmla="*/ 541421 w 567653"/>
              <a:gd name="connsiteY1" fmla="*/ 794085 h 1455822"/>
              <a:gd name="connsiteX2" fmla="*/ 433137 w 567653"/>
              <a:gd name="connsiteY2" fmla="*/ 1455822 h 1455822"/>
            </a:gdLst>
            <a:ahLst/>
            <a:cxnLst>
              <a:cxn ang="0">
                <a:pos x="connsiteX0" y="connsiteY0"/>
              </a:cxn>
              <a:cxn ang="0">
                <a:pos x="connsiteX1" y="connsiteY1"/>
              </a:cxn>
              <a:cxn ang="0">
                <a:pos x="connsiteX2" y="connsiteY2"/>
              </a:cxn>
            </a:cxnLst>
            <a:rect l="l" t="t" r="r" b="b"/>
            <a:pathLst>
              <a:path w="567653" h="1455822">
                <a:moveTo>
                  <a:pt x="0" y="0"/>
                </a:moveTo>
                <a:cubicBezTo>
                  <a:pt x="234616" y="275724"/>
                  <a:pt x="469232" y="551448"/>
                  <a:pt x="541421" y="794085"/>
                </a:cubicBezTo>
                <a:cubicBezTo>
                  <a:pt x="613610" y="1036722"/>
                  <a:pt x="523373" y="1246272"/>
                  <a:pt x="433137" y="1455822"/>
                </a:cubicBezTo>
              </a:path>
            </a:pathLst>
          </a:cu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2" name="Freeform: Shape 21">
            <a:extLst>
              <a:ext uri="{FF2B5EF4-FFF2-40B4-BE49-F238E27FC236}">
                <a16:creationId xmlns:a16="http://schemas.microsoft.com/office/drawing/2014/main" id="{22180D65-5897-34DF-B42A-99D7FB65C19A}"/>
              </a:ext>
            </a:extLst>
          </p:cNvPr>
          <p:cNvSpPr/>
          <p:nvPr/>
        </p:nvSpPr>
        <p:spPr bwMode="auto">
          <a:xfrm>
            <a:off x="1110469" y="2368216"/>
            <a:ext cx="2719584" cy="1275347"/>
          </a:xfrm>
          <a:custGeom>
            <a:avLst/>
            <a:gdLst>
              <a:gd name="connsiteX0" fmla="*/ 2719584 w 2719584"/>
              <a:gd name="connsiteY0" fmla="*/ 0 h 1275347"/>
              <a:gd name="connsiteX1" fmla="*/ 373426 w 2719584"/>
              <a:gd name="connsiteY1" fmla="*/ 457200 h 1275347"/>
              <a:gd name="connsiteX2" fmla="*/ 36542 w 2719584"/>
              <a:gd name="connsiteY2" fmla="*/ 1275347 h 1275347"/>
            </a:gdLst>
            <a:ahLst/>
            <a:cxnLst>
              <a:cxn ang="0">
                <a:pos x="connsiteX0" y="connsiteY0"/>
              </a:cxn>
              <a:cxn ang="0">
                <a:pos x="connsiteX1" y="connsiteY1"/>
              </a:cxn>
              <a:cxn ang="0">
                <a:pos x="connsiteX2" y="connsiteY2"/>
              </a:cxn>
            </a:cxnLst>
            <a:rect l="l" t="t" r="r" b="b"/>
            <a:pathLst>
              <a:path w="2719584" h="1275347">
                <a:moveTo>
                  <a:pt x="2719584" y="0"/>
                </a:moveTo>
                <a:cubicBezTo>
                  <a:pt x="1770092" y="122321"/>
                  <a:pt x="820600" y="244642"/>
                  <a:pt x="373426" y="457200"/>
                </a:cubicBezTo>
                <a:cubicBezTo>
                  <a:pt x="-73748" y="669758"/>
                  <a:pt x="-18603" y="972552"/>
                  <a:pt x="36542" y="1275347"/>
                </a:cubicBezTo>
              </a:path>
            </a:pathLst>
          </a:cu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3" name="Freeform: Shape 22">
            <a:extLst>
              <a:ext uri="{FF2B5EF4-FFF2-40B4-BE49-F238E27FC236}">
                <a16:creationId xmlns:a16="http://schemas.microsoft.com/office/drawing/2014/main" id="{EBFDA1F6-4002-297F-7555-22ECDE82CA63}"/>
              </a:ext>
            </a:extLst>
          </p:cNvPr>
          <p:cNvSpPr/>
          <p:nvPr/>
        </p:nvSpPr>
        <p:spPr bwMode="auto">
          <a:xfrm>
            <a:off x="3148362" y="2693068"/>
            <a:ext cx="777943" cy="481263"/>
          </a:xfrm>
          <a:custGeom>
            <a:avLst/>
            <a:gdLst>
              <a:gd name="connsiteX0" fmla="*/ 777943 w 777943"/>
              <a:gd name="connsiteY0" fmla="*/ 0 h 481263"/>
              <a:gd name="connsiteX1" fmla="*/ 80112 w 777943"/>
              <a:gd name="connsiteY1" fmla="*/ 276727 h 481263"/>
              <a:gd name="connsiteX2" fmla="*/ 44017 w 777943"/>
              <a:gd name="connsiteY2" fmla="*/ 481263 h 481263"/>
            </a:gdLst>
            <a:ahLst/>
            <a:cxnLst>
              <a:cxn ang="0">
                <a:pos x="connsiteX0" y="connsiteY0"/>
              </a:cxn>
              <a:cxn ang="0">
                <a:pos x="connsiteX1" y="connsiteY1"/>
              </a:cxn>
              <a:cxn ang="0">
                <a:pos x="connsiteX2" y="connsiteY2"/>
              </a:cxn>
            </a:cxnLst>
            <a:rect l="l" t="t" r="r" b="b"/>
            <a:pathLst>
              <a:path w="777943" h="481263">
                <a:moveTo>
                  <a:pt x="777943" y="0"/>
                </a:moveTo>
                <a:cubicBezTo>
                  <a:pt x="490188" y="98258"/>
                  <a:pt x="202433" y="196517"/>
                  <a:pt x="80112" y="276727"/>
                </a:cubicBezTo>
                <a:cubicBezTo>
                  <a:pt x="-42209" y="356937"/>
                  <a:pt x="904" y="419100"/>
                  <a:pt x="44017" y="481263"/>
                </a:cubicBezTo>
              </a:path>
            </a:pathLst>
          </a:cu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4" name="Freeform: Shape 23">
            <a:extLst>
              <a:ext uri="{FF2B5EF4-FFF2-40B4-BE49-F238E27FC236}">
                <a16:creationId xmlns:a16="http://schemas.microsoft.com/office/drawing/2014/main" id="{A1A85A88-D309-AAE3-1841-95242675310E}"/>
              </a:ext>
            </a:extLst>
          </p:cNvPr>
          <p:cNvSpPr/>
          <p:nvPr/>
        </p:nvSpPr>
        <p:spPr bwMode="auto">
          <a:xfrm>
            <a:off x="2735179" y="3210426"/>
            <a:ext cx="1419726" cy="2105527"/>
          </a:xfrm>
          <a:custGeom>
            <a:avLst/>
            <a:gdLst>
              <a:gd name="connsiteX0" fmla="*/ 1419726 w 1419726"/>
              <a:gd name="connsiteY0" fmla="*/ 0 h 2105527"/>
              <a:gd name="connsiteX1" fmla="*/ 673769 w 1419726"/>
              <a:gd name="connsiteY1" fmla="*/ 1624263 h 2105527"/>
              <a:gd name="connsiteX2" fmla="*/ 0 w 1419726"/>
              <a:gd name="connsiteY2" fmla="*/ 2105527 h 2105527"/>
            </a:gdLst>
            <a:ahLst/>
            <a:cxnLst>
              <a:cxn ang="0">
                <a:pos x="connsiteX0" y="connsiteY0"/>
              </a:cxn>
              <a:cxn ang="0">
                <a:pos x="connsiteX1" y="connsiteY1"/>
              </a:cxn>
              <a:cxn ang="0">
                <a:pos x="connsiteX2" y="connsiteY2"/>
              </a:cxn>
            </a:cxnLst>
            <a:rect l="l" t="t" r="r" b="b"/>
            <a:pathLst>
              <a:path w="1419726" h="2105527">
                <a:moveTo>
                  <a:pt x="1419726" y="0"/>
                </a:moveTo>
                <a:cubicBezTo>
                  <a:pt x="1165058" y="636671"/>
                  <a:pt x="910390" y="1273342"/>
                  <a:pt x="673769" y="1624263"/>
                </a:cubicBezTo>
                <a:cubicBezTo>
                  <a:pt x="437148" y="1975184"/>
                  <a:pt x="218574" y="2040355"/>
                  <a:pt x="0" y="2105527"/>
                </a:cubicBezTo>
              </a:path>
            </a:pathLst>
          </a:cu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3" name="Oval 2">
            <a:extLst>
              <a:ext uri="{FF2B5EF4-FFF2-40B4-BE49-F238E27FC236}">
                <a16:creationId xmlns:a16="http://schemas.microsoft.com/office/drawing/2014/main" id="{8812E5B2-4BD0-AA4E-8E7E-2D5C01B3CE6A}"/>
              </a:ext>
            </a:extLst>
          </p:cNvPr>
          <p:cNvSpPr/>
          <p:nvPr/>
        </p:nvSpPr>
        <p:spPr bwMode="auto">
          <a:xfrm>
            <a:off x="2142575" y="1113500"/>
            <a:ext cx="838200" cy="8382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5" name="TextBox 24">
            <a:extLst>
              <a:ext uri="{FF2B5EF4-FFF2-40B4-BE49-F238E27FC236}">
                <a16:creationId xmlns:a16="http://schemas.microsoft.com/office/drawing/2014/main" id="{CFB8A834-8491-4D17-CF66-9735CEF4CCD9}"/>
              </a:ext>
            </a:extLst>
          </p:cNvPr>
          <p:cNvSpPr txBox="1"/>
          <p:nvPr/>
        </p:nvSpPr>
        <p:spPr>
          <a:xfrm>
            <a:off x="1524001" y="1931097"/>
            <a:ext cx="1700984" cy="400110"/>
          </a:xfrm>
          <a:prstGeom prst="rect">
            <a:avLst/>
          </a:prstGeom>
          <a:noFill/>
        </p:spPr>
        <p:txBody>
          <a:bodyPr wrap="square" rtlCol="0">
            <a:spAutoFit/>
          </a:bodyPr>
          <a:lstStyle/>
          <a:p>
            <a:r>
              <a:rPr lang="en-US" sz="2000" dirty="0" err="1">
                <a:latin typeface="Cavolini" panose="03000502040302020204" pitchFamily="66" charset="0"/>
                <a:cs typeface="Cavolini" panose="03000502040302020204" pitchFamily="66" charset="0"/>
              </a:rPr>
              <a:t>PizzaStore</a:t>
            </a:r>
            <a:endParaRPr lang="en-GB" sz="2000" dirty="0">
              <a:latin typeface="Cavolini" panose="03000502040302020204" pitchFamily="66" charset="0"/>
              <a:cs typeface="Cavolini" panose="03000502040302020204" pitchFamily="66" charset="0"/>
            </a:endParaRPr>
          </a:p>
        </p:txBody>
      </p:sp>
      <p:sp>
        <p:nvSpPr>
          <p:cNvPr id="26" name="Freeform: Shape 25">
            <a:extLst>
              <a:ext uri="{FF2B5EF4-FFF2-40B4-BE49-F238E27FC236}">
                <a16:creationId xmlns:a16="http://schemas.microsoft.com/office/drawing/2014/main" id="{F30FE6C7-3781-F807-EF9D-37F12417DDB5}"/>
              </a:ext>
            </a:extLst>
          </p:cNvPr>
          <p:cNvSpPr/>
          <p:nvPr/>
        </p:nvSpPr>
        <p:spPr bwMode="auto">
          <a:xfrm>
            <a:off x="3068053" y="1487256"/>
            <a:ext cx="1294524" cy="365607"/>
          </a:xfrm>
          <a:custGeom>
            <a:avLst/>
            <a:gdLst>
              <a:gd name="connsiteX0" fmla="*/ 0 w 1294524"/>
              <a:gd name="connsiteY0" fmla="*/ 40755 h 365607"/>
              <a:gd name="connsiteX1" fmla="*/ 1118936 w 1294524"/>
              <a:gd name="connsiteY1" fmla="*/ 28723 h 365607"/>
              <a:gd name="connsiteX2" fmla="*/ 1275347 w 1294524"/>
              <a:gd name="connsiteY2" fmla="*/ 365607 h 365607"/>
            </a:gdLst>
            <a:ahLst/>
            <a:cxnLst>
              <a:cxn ang="0">
                <a:pos x="connsiteX0" y="connsiteY0"/>
              </a:cxn>
              <a:cxn ang="0">
                <a:pos x="connsiteX1" y="connsiteY1"/>
              </a:cxn>
              <a:cxn ang="0">
                <a:pos x="connsiteX2" y="connsiteY2"/>
              </a:cxn>
            </a:cxnLst>
            <a:rect l="l" t="t" r="r" b="b"/>
            <a:pathLst>
              <a:path w="1294524" h="365607">
                <a:moveTo>
                  <a:pt x="0" y="40755"/>
                </a:moveTo>
                <a:cubicBezTo>
                  <a:pt x="453189" y="7668"/>
                  <a:pt x="906378" y="-25419"/>
                  <a:pt x="1118936" y="28723"/>
                </a:cubicBezTo>
                <a:cubicBezTo>
                  <a:pt x="1331494" y="82865"/>
                  <a:pt x="1303420" y="224236"/>
                  <a:pt x="1275347" y="365607"/>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47" name="Audio 46">
            <a:hlinkClick r:id="" action="ppaction://media"/>
            <a:extLst>
              <a:ext uri="{FF2B5EF4-FFF2-40B4-BE49-F238E27FC236}">
                <a16:creationId xmlns:a16="http://schemas.microsoft.com/office/drawing/2014/main" id="{BC0E7D4F-FCB5-D1B0-5167-8A2B0DA9F26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2" name="Freeform: Shape 31">
            <a:extLst>
              <a:ext uri="{FF2B5EF4-FFF2-40B4-BE49-F238E27FC236}">
                <a16:creationId xmlns:a16="http://schemas.microsoft.com/office/drawing/2014/main" id="{0B7D968B-2747-C32A-0FCD-787D0056E530}"/>
              </a:ext>
            </a:extLst>
          </p:cNvPr>
          <p:cNvSpPr/>
          <p:nvPr/>
        </p:nvSpPr>
        <p:spPr bwMode="auto">
          <a:xfrm>
            <a:off x="1055594" y="883819"/>
            <a:ext cx="3648753" cy="1594686"/>
          </a:xfrm>
          <a:custGeom>
            <a:avLst/>
            <a:gdLst>
              <a:gd name="connsiteX0" fmla="*/ 905553 w 3648753"/>
              <a:gd name="connsiteY0" fmla="*/ 162928 h 1594686"/>
              <a:gd name="connsiteX1" fmla="*/ 905553 w 3648753"/>
              <a:gd name="connsiteY1" fmla="*/ 162928 h 1594686"/>
              <a:gd name="connsiteX2" fmla="*/ 532574 w 3648753"/>
              <a:gd name="connsiteY2" fmla="*/ 307307 h 1594686"/>
              <a:gd name="connsiteX3" fmla="*/ 388195 w 3648753"/>
              <a:gd name="connsiteY3" fmla="*/ 403560 h 1594686"/>
              <a:gd name="connsiteX4" fmla="*/ 328038 w 3648753"/>
              <a:gd name="connsiteY4" fmla="*/ 451686 h 1594686"/>
              <a:gd name="connsiteX5" fmla="*/ 135532 w 3648753"/>
              <a:gd name="connsiteY5" fmla="*/ 692318 h 1594686"/>
              <a:gd name="connsiteX6" fmla="*/ 39280 w 3648753"/>
              <a:gd name="connsiteY6" fmla="*/ 788570 h 1594686"/>
              <a:gd name="connsiteX7" fmla="*/ 27248 w 3648753"/>
              <a:gd name="connsiteY7" fmla="*/ 1113423 h 1594686"/>
              <a:gd name="connsiteX8" fmla="*/ 75374 w 3648753"/>
              <a:gd name="connsiteY8" fmla="*/ 1209676 h 1594686"/>
              <a:gd name="connsiteX9" fmla="*/ 147564 w 3648753"/>
              <a:gd name="connsiteY9" fmla="*/ 1317960 h 1594686"/>
              <a:gd name="connsiteX10" fmla="*/ 183659 w 3648753"/>
              <a:gd name="connsiteY10" fmla="*/ 1354055 h 1594686"/>
              <a:gd name="connsiteX11" fmla="*/ 340069 w 3648753"/>
              <a:gd name="connsiteY11" fmla="*/ 1462339 h 1594686"/>
              <a:gd name="connsiteX12" fmla="*/ 532574 w 3648753"/>
              <a:gd name="connsiteY12" fmla="*/ 1582655 h 1594686"/>
              <a:gd name="connsiteX13" fmla="*/ 592732 w 3648753"/>
              <a:gd name="connsiteY13" fmla="*/ 1594686 h 1594686"/>
              <a:gd name="connsiteX14" fmla="*/ 1001806 w 3648753"/>
              <a:gd name="connsiteY14" fmla="*/ 1582655 h 1594686"/>
              <a:gd name="connsiteX15" fmla="*/ 1086027 w 3648753"/>
              <a:gd name="connsiteY15" fmla="*/ 1570623 h 1594686"/>
              <a:gd name="connsiteX16" fmla="*/ 1350722 w 3648753"/>
              <a:gd name="connsiteY16" fmla="*/ 1558592 h 1594686"/>
              <a:gd name="connsiteX17" fmla="*/ 1410880 w 3648753"/>
              <a:gd name="connsiteY17" fmla="*/ 1546560 h 1594686"/>
              <a:gd name="connsiteX18" fmla="*/ 1519164 w 3648753"/>
              <a:gd name="connsiteY18" fmla="*/ 1534528 h 1594686"/>
              <a:gd name="connsiteX19" fmla="*/ 1771827 w 3648753"/>
              <a:gd name="connsiteY19" fmla="*/ 1510465 h 1594686"/>
              <a:gd name="connsiteX20" fmla="*/ 1856048 w 3648753"/>
              <a:gd name="connsiteY20" fmla="*/ 1486402 h 1594686"/>
              <a:gd name="connsiteX21" fmla="*/ 1964332 w 3648753"/>
              <a:gd name="connsiteY21" fmla="*/ 1438276 h 1594686"/>
              <a:gd name="connsiteX22" fmla="*/ 2012459 w 3648753"/>
              <a:gd name="connsiteY22" fmla="*/ 1426244 h 1594686"/>
              <a:gd name="connsiteX23" fmla="*/ 2204964 w 3648753"/>
              <a:gd name="connsiteY23" fmla="*/ 1390149 h 1594686"/>
              <a:gd name="connsiteX24" fmla="*/ 2216995 w 3648753"/>
              <a:gd name="connsiteY24" fmla="*/ 1354055 h 1594686"/>
              <a:gd name="connsiteX25" fmla="*/ 2313248 w 3648753"/>
              <a:gd name="connsiteY25" fmla="*/ 1317960 h 1594686"/>
              <a:gd name="connsiteX26" fmla="*/ 2385438 w 3648753"/>
              <a:gd name="connsiteY26" fmla="*/ 1269834 h 1594686"/>
              <a:gd name="connsiteX27" fmla="*/ 2674195 w 3648753"/>
              <a:gd name="connsiteY27" fmla="*/ 1233739 h 1594686"/>
              <a:gd name="connsiteX28" fmla="*/ 2878732 w 3648753"/>
              <a:gd name="connsiteY28" fmla="*/ 1185613 h 1594686"/>
              <a:gd name="connsiteX29" fmla="*/ 2902795 w 3648753"/>
              <a:gd name="connsiteY29" fmla="*/ 1137486 h 1594686"/>
              <a:gd name="connsiteX30" fmla="*/ 2926859 w 3648753"/>
              <a:gd name="connsiteY30" fmla="*/ 1101392 h 1594686"/>
              <a:gd name="connsiteX31" fmla="*/ 2999048 w 3648753"/>
              <a:gd name="connsiteY31" fmla="*/ 1065297 h 1594686"/>
              <a:gd name="connsiteX32" fmla="*/ 3047174 w 3648753"/>
              <a:gd name="connsiteY32" fmla="*/ 1053265 h 1594686"/>
              <a:gd name="connsiteX33" fmla="*/ 3155459 w 3648753"/>
              <a:gd name="connsiteY33" fmla="*/ 1005139 h 1594686"/>
              <a:gd name="connsiteX34" fmla="*/ 3444217 w 3648753"/>
              <a:gd name="connsiteY34" fmla="*/ 993107 h 1594686"/>
              <a:gd name="connsiteX35" fmla="*/ 3480311 w 3648753"/>
              <a:gd name="connsiteY35" fmla="*/ 969044 h 1594686"/>
              <a:gd name="connsiteX36" fmla="*/ 3552501 w 3648753"/>
              <a:gd name="connsiteY36" fmla="*/ 957013 h 1594686"/>
              <a:gd name="connsiteX37" fmla="*/ 3588595 w 3648753"/>
              <a:gd name="connsiteY37" fmla="*/ 908886 h 1594686"/>
              <a:gd name="connsiteX38" fmla="*/ 3648753 w 3648753"/>
              <a:gd name="connsiteY38" fmla="*/ 836697 h 1594686"/>
              <a:gd name="connsiteX39" fmla="*/ 3588595 w 3648753"/>
              <a:gd name="connsiteY39" fmla="*/ 728413 h 1594686"/>
              <a:gd name="connsiteX40" fmla="*/ 3396090 w 3648753"/>
              <a:gd name="connsiteY40" fmla="*/ 620128 h 1594686"/>
              <a:gd name="connsiteX41" fmla="*/ 3372027 w 3648753"/>
              <a:gd name="connsiteY41" fmla="*/ 584034 h 1594686"/>
              <a:gd name="connsiteX42" fmla="*/ 3335932 w 3648753"/>
              <a:gd name="connsiteY42" fmla="*/ 535907 h 1594686"/>
              <a:gd name="connsiteX43" fmla="*/ 3227648 w 3648753"/>
              <a:gd name="connsiteY43" fmla="*/ 391528 h 1594686"/>
              <a:gd name="connsiteX44" fmla="*/ 3155459 w 3648753"/>
              <a:gd name="connsiteY44" fmla="*/ 367465 h 1594686"/>
              <a:gd name="connsiteX45" fmla="*/ 3095301 w 3648753"/>
              <a:gd name="connsiteY45" fmla="*/ 307307 h 1594686"/>
              <a:gd name="connsiteX46" fmla="*/ 2987017 w 3648753"/>
              <a:gd name="connsiteY46" fmla="*/ 271213 h 1594686"/>
              <a:gd name="connsiteX47" fmla="*/ 2866701 w 3648753"/>
              <a:gd name="connsiteY47" fmla="*/ 235118 h 1594686"/>
              <a:gd name="connsiteX48" fmla="*/ 2794511 w 3648753"/>
              <a:gd name="connsiteY48" fmla="*/ 223086 h 1594686"/>
              <a:gd name="connsiteX49" fmla="*/ 2553880 w 3648753"/>
              <a:gd name="connsiteY49" fmla="*/ 186992 h 1594686"/>
              <a:gd name="connsiteX50" fmla="*/ 2409501 w 3648753"/>
              <a:gd name="connsiteY50" fmla="*/ 90739 h 1594686"/>
              <a:gd name="connsiteX51" fmla="*/ 2229027 w 3648753"/>
              <a:gd name="connsiteY51" fmla="*/ 42613 h 1594686"/>
              <a:gd name="connsiteX52" fmla="*/ 2168869 w 3648753"/>
              <a:gd name="connsiteY52" fmla="*/ 6518 h 1594686"/>
              <a:gd name="connsiteX53" fmla="*/ 1711669 w 3648753"/>
              <a:gd name="connsiteY53" fmla="*/ 42613 h 1594686"/>
              <a:gd name="connsiteX54" fmla="*/ 1567290 w 3648753"/>
              <a:gd name="connsiteY54" fmla="*/ 78707 h 1594686"/>
              <a:gd name="connsiteX55" fmla="*/ 1519164 w 3648753"/>
              <a:gd name="connsiteY55" fmla="*/ 114802 h 1594686"/>
              <a:gd name="connsiteX56" fmla="*/ 1025869 w 3648753"/>
              <a:gd name="connsiteY56" fmla="*/ 150897 h 1594686"/>
              <a:gd name="connsiteX57" fmla="*/ 977743 w 3648753"/>
              <a:gd name="connsiteY57" fmla="*/ 174960 h 1594686"/>
              <a:gd name="connsiteX58" fmla="*/ 905553 w 3648753"/>
              <a:gd name="connsiteY58" fmla="*/ 162928 h 159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48753" h="1594686">
                <a:moveTo>
                  <a:pt x="905553" y="162928"/>
                </a:moveTo>
                <a:lnTo>
                  <a:pt x="905553" y="162928"/>
                </a:lnTo>
                <a:cubicBezTo>
                  <a:pt x="657668" y="228161"/>
                  <a:pt x="720550" y="189822"/>
                  <a:pt x="532574" y="307307"/>
                </a:cubicBezTo>
                <a:cubicBezTo>
                  <a:pt x="483525" y="337963"/>
                  <a:pt x="435449" y="370204"/>
                  <a:pt x="388195" y="403560"/>
                </a:cubicBezTo>
                <a:cubicBezTo>
                  <a:pt x="367216" y="418369"/>
                  <a:pt x="344948" y="432360"/>
                  <a:pt x="328038" y="451686"/>
                </a:cubicBezTo>
                <a:cubicBezTo>
                  <a:pt x="260397" y="528991"/>
                  <a:pt x="199701" y="612107"/>
                  <a:pt x="135532" y="692318"/>
                </a:cubicBezTo>
                <a:cubicBezTo>
                  <a:pt x="74878" y="768135"/>
                  <a:pt x="107951" y="737067"/>
                  <a:pt x="39280" y="788570"/>
                </a:cubicBezTo>
                <a:cubicBezTo>
                  <a:pt x="-11596" y="915760"/>
                  <a:pt x="-10257" y="888388"/>
                  <a:pt x="27248" y="1113423"/>
                </a:cubicBezTo>
                <a:cubicBezTo>
                  <a:pt x="33145" y="1148806"/>
                  <a:pt x="58367" y="1178092"/>
                  <a:pt x="75374" y="1209676"/>
                </a:cubicBezTo>
                <a:cubicBezTo>
                  <a:pt x="94873" y="1245888"/>
                  <a:pt x="120516" y="1286404"/>
                  <a:pt x="147564" y="1317960"/>
                </a:cubicBezTo>
                <a:cubicBezTo>
                  <a:pt x="158637" y="1330879"/>
                  <a:pt x="169813" y="1344165"/>
                  <a:pt x="183659" y="1354055"/>
                </a:cubicBezTo>
                <a:cubicBezTo>
                  <a:pt x="302101" y="1438657"/>
                  <a:pt x="142628" y="1264898"/>
                  <a:pt x="340069" y="1462339"/>
                </a:cubicBezTo>
                <a:cubicBezTo>
                  <a:pt x="409700" y="1531970"/>
                  <a:pt x="390188" y="1519373"/>
                  <a:pt x="532574" y="1582655"/>
                </a:cubicBezTo>
                <a:cubicBezTo>
                  <a:pt x="551261" y="1590960"/>
                  <a:pt x="572679" y="1590676"/>
                  <a:pt x="592732" y="1594686"/>
                </a:cubicBezTo>
                <a:lnTo>
                  <a:pt x="1001806" y="1582655"/>
                </a:lnTo>
                <a:cubicBezTo>
                  <a:pt x="1030131" y="1581273"/>
                  <a:pt x="1057735" y="1572574"/>
                  <a:pt x="1086027" y="1570623"/>
                </a:cubicBezTo>
                <a:cubicBezTo>
                  <a:pt x="1174140" y="1564546"/>
                  <a:pt x="1262490" y="1562602"/>
                  <a:pt x="1350722" y="1558592"/>
                </a:cubicBezTo>
                <a:cubicBezTo>
                  <a:pt x="1370775" y="1554581"/>
                  <a:pt x="1390636" y="1549452"/>
                  <a:pt x="1410880" y="1546560"/>
                </a:cubicBezTo>
                <a:cubicBezTo>
                  <a:pt x="1446832" y="1541424"/>
                  <a:pt x="1483027" y="1538142"/>
                  <a:pt x="1519164" y="1534528"/>
                </a:cubicBezTo>
                <a:lnTo>
                  <a:pt x="1771827" y="1510465"/>
                </a:lnTo>
                <a:cubicBezTo>
                  <a:pt x="1798505" y="1503796"/>
                  <a:pt x="1830153" y="1497192"/>
                  <a:pt x="1856048" y="1486402"/>
                </a:cubicBezTo>
                <a:cubicBezTo>
                  <a:pt x="1892509" y="1471210"/>
                  <a:pt x="1927466" y="1452455"/>
                  <a:pt x="1964332" y="1438276"/>
                </a:cubicBezTo>
                <a:cubicBezTo>
                  <a:pt x="1979766" y="1432340"/>
                  <a:pt x="1996620" y="1430996"/>
                  <a:pt x="2012459" y="1426244"/>
                </a:cubicBezTo>
                <a:cubicBezTo>
                  <a:pt x="2141289" y="1387595"/>
                  <a:pt x="2030165" y="1407629"/>
                  <a:pt x="2204964" y="1390149"/>
                </a:cubicBezTo>
                <a:cubicBezTo>
                  <a:pt x="2208974" y="1378118"/>
                  <a:pt x="2210470" y="1364930"/>
                  <a:pt x="2216995" y="1354055"/>
                </a:cubicBezTo>
                <a:cubicBezTo>
                  <a:pt x="2239947" y="1315803"/>
                  <a:pt x="2269359" y="1325275"/>
                  <a:pt x="2313248" y="1317960"/>
                </a:cubicBezTo>
                <a:cubicBezTo>
                  <a:pt x="2337311" y="1301918"/>
                  <a:pt x="2359179" y="1281953"/>
                  <a:pt x="2385438" y="1269834"/>
                </a:cubicBezTo>
                <a:cubicBezTo>
                  <a:pt x="2469890" y="1230856"/>
                  <a:pt x="2593581" y="1238481"/>
                  <a:pt x="2674195" y="1233739"/>
                </a:cubicBezTo>
                <a:cubicBezTo>
                  <a:pt x="2742374" y="1217697"/>
                  <a:pt x="2814180" y="1212793"/>
                  <a:pt x="2878732" y="1185613"/>
                </a:cubicBezTo>
                <a:cubicBezTo>
                  <a:pt x="2895262" y="1178653"/>
                  <a:pt x="2893896" y="1153059"/>
                  <a:pt x="2902795" y="1137486"/>
                </a:cubicBezTo>
                <a:cubicBezTo>
                  <a:pt x="2909969" y="1124931"/>
                  <a:pt x="2916634" y="1111617"/>
                  <a:pt x="2926859" y="1101392"/>
                </a:cubicBezTo>
                <a:cubicBezTo>
                  <a:pt x="2947954" y="1080297"/>
                  <a:pt x="2971645" y="1073127"/>
                  <a:pt x="2999048" y="1065297"/>
                </a:cubicBezTo>
                <a:cubicBezTo>
                  <a:pt x="3014948" y="1060754"/>
                  <a:pt x="3031821" y="1059406"/>
                  <a:pt x="3047174" y="1053265"/>
                </a:cubicBezTo>
                <a:cubicBezTo>
                  <a:pt x="3052368" y="1051187"/>
                  <a:pt x="3130770" y="1006968"/>
                  <a:pt x="3155459" y="1005139"/>
                </a:cubicBezTo>
                <a:cubicBezTo>
                  <a:pt x="3251532" y="998023"/>
                  <a:pt x="3347964" y="997118"/>
                  <a:pt x="3444217" y="993107"/>
                </a:cubicBezTo>
                <a:cubicBezTo>
                  <a:pt x="3456248" y="985086"/>
                  <a:pt x="3466593" y="973617"/>
                  <a:pt x="3480311" y="969044"/>
                </a:cubicBezTo>
                <a:cubicBezTo>
                  <a:pt x="3503454" y="961330"/>
                  <a:pt x="3531176" y="968860"/>
                  <a:pt x="3552501" y="957013"/>
                </a:cubicBezTo>
                <a:cubicBezTo>
                  <a:pt x="3570030" y="947275"/>
                  <a:pt x="3576940" y="925204"/>
                  <a:pt x="3588595" y="908886"/>
                </a:cubicBezTo>
                <a:cubicBezTo>
                  <a:pt x="3630467" y="850265"/>
                  <a:pt x="3592586" y="892866"/>
                  <a:pt x="3648753" y="836697"/>
                </a:cubicBezTo>
                <a:cubicBezTo>
                  <a:pt x="3635711" y="758440"/>
                  <a:pt x="3654360" y="767872"/>
                  <a:pt x="3588595" y="728413"/>
                </a:cubicBezTo>
                <a:cubicBezTo>
                  <a:pt x="3525463" y="690534"/>
                  <a:pt x="3396090" y="620128"/>
                  <a:pt x="3396090" y="620128"/>
                </a:cubicBezTo>
                <a:cubicBezTo>
                  <a:pt x="3388069" y="608097"/>
                  <a:pt x="3380432" y="595801"/>
                  <a:pt x="3372027" y="584034"/>
                </a:cubicBezTo>
                <a:cubicBezTo>
                  <a:pt x="3360371" y="567716"/>
                  <a:pt x="3346249" y="553102"/>
                  <a:pt x="3335932" y="535907"/>
                </a:cubicBezTo>
                <a:cubicBezTo>
                  <a:pt x="3291550" y="461937"/>
                  <a:pt x="3310094" y="446492"/>
                  <a:pt x="3227648" y="391528"/>
                </a:cubicBezTo>
                <a:cubicBezTo>
                  <a:pt x="3206543" y="377458"/>
                  <a:pt x="3179522" y="375486"/>
                  <a:pt x="3155459" y="367465"/>
                </a:cubicBezTo>
                <a:cubicBezTo>
                  <a:pt x="3135406" y="347412"/>
                  <a:pt x="3118533" y="323570"/>
                  <a:pt x="3095301" y="307307"/>
                </a:cubicBezTo>
                <a:cubicBezTo>
                  <a:pt x="3066691" y="287280"/>
                  <a:pt x="3020187" y="280690"/>
                  <a:pt x="2987017" y="271213"/>
                </a:cubicBezTo>
                <a:cubicBezTo>
                  <a:pt x="2946757" y="259710"/>
                  <a:pt x="2907322" y="245273"/>
                  <a:pt x="2866701" y="235118"/>
                </a:cubicBezTo>
                <a:cubicBezTo>
                  <a:pt x="2843034" y="229201"/>
                  <a:pt x="2818623" y="226795"/>
                  <a:pt x="2794511" y="223086"/>
                </a:cubicBezTo>
                <a:lnTo>
                  <a:pt x="2553880" y="186992"/>
                </a:lnTo>
                <a:cubicBezTo>
                  <a:pt x="2524772" y="166200"/>
                  <a:pt x="2448986" y="108687"/>
                  <a:pt x="2409501" y="90739"/>
                </a:cubicBezTo>
                <a:cubicBezTo>
                  <a:pt x="2358201" y="67421"/>
                  <a:pt x="2280487" y="54048"/>
                  <a:pt x="2229027" y="42613"/>
                </a:cubicBezTo>
                <a:cubicBezTo>
                  <a:pt x="2208974" y="30581"/>
                  <a:pt x="2192214" y="7891"/>
                  <a:pt x="2168869" y="6518"/>
                </a:cubicBezTo>
                <a:cubicBezTo>
                  <a:pt x="1911103" y="-8645"/>
                  <a:pt x="1892854" y="2348"/>
                  <a:pt x="1711669" y="42613"/>
                </a:cubicBezTo>
                <a:cubicBezTo>
                  <a:pt x="1555543" y="120676"/>
                  <a:pt x="1823903" y="-6830"/>
                  <a:pt x="1567290" y="78707"/>
                </a:cubicBezTo>
                <a:cubicBezTo>
                  <a:pt x="1548266" y="85048"/>
                  <a:pt x="1538827" y="110869"/>
                  <a:pt x="1519164" y="114802"/>
                </a:cubicBezTo>
                <a:cubicBezTo>
                  <a:pt x="1418857" y="134864"/>
                  <a:pt x="1130476" y="145666"/>
                  <a:pt x="1025869" y="150897"/>
                </a:cubicBezTo>
                <a:lnTo>
                  <a:pt x="977743" y="174960"/>
                </a:lnTo>
                <a:lnTo>
                  <a:pt x="905553" y="162928"/>
                </a:lnTo>
                <a:close/>
              </a:path>
            </a:pathLst>
          </a:cu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2894109793"/>
      </p:ext>
    </p:extLst>
  </p:cSld>
  <p:clrMapOvr>
    <a:masterClrMapping/>
  </p:clrMapOvr>
  <mc:AlternateContent xmlns:mc="http://schemas.openxmlformats.org/markup-compatibility/2006">
    <mc:Choice xmlns:p14="http://schemas.microsoft.com/office/powerpoint/2010/main" Requires="p14">
      <p:transition spd="slow" advTm="40217">
        <p14:flip dir="l"/>
      </p:transition>
    </mc:Choice>
    <mc:Fallback>
      <p:transition spd="slow" advTm="402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32"/>
                                        </p:tgtEl>
                                      </p:cBhvr>
                                    </p:animEffect>
                                    <p:set>
                                      <p:cBhvr>
                                        <p:cTn id="11"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7"/>
                </p:tgtEl>
              </p:cMediaNode>
            </p:audio>
          </p:childTnLst>
        </p:cTn>
      </p:par>
    </p:tnLst>
    <p:bldLst>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19B9-E283-48EE-E7F8-70E810279613}"/>
            </a:ext>
          </a:extLst>
        </p:cNvPr>
        <p:cNvGrpSpPr/>
        <p:nvPr/>
      </p:nvGrpSpPr>
      <p:grpSpPr>
        <a:xfrm>
          <a:off x="0" y="0"/>
          <a:ext cx="0" cy="0"/>
          <a:chOff x="0" y="0"/>
          <a:chExt cx="0" cy="0"/>
        </a:xfrm>
      </p:grpSpPr>
      <p:sp>
        <p:nvSpPr>
          <p:cNvPr id="30723" name="Content Placeholder 2">
            <a:extLst>
              <a:ext uri="{FF2B5EF4-FFF2-40B4-BE49-F238E27FC236}">
                <a16:creationId xmlns:a16="http://schemas.microsoft.com/office/drawing/2014/main" id="{752E4E1E-5EAE-CD99-C0E7-86A1FCB5541B}"/>
              </a:ext>
            </a:extLst>
          </p:cNvPr>
          <p:cNvSpPr>
            <a:spLocks noGrp="1"/>
          </p:cNvSpPr>
          <p:nvPr>
            <p:ph idx="1"/>
          </p:nvPr>
        </p:nvSpPr>
        <p:spPr>
          <a:xfrm>
            <a:off x="381000" y="914400"/>
            <a:ext cx="8153400" cy="5181600"/>
          </a:xfrm>
        </p:spPr>
        <p:txBody>
          <a:bodyPr/>
          <a:lstStyle/>
          <a:p>
            <a:r>
              <a:rPr lang="en-US" altLang="en-US" dirty="0"/>
              <a:t>We “invert” our thinking</a:t>
            </a:r>
          </a:p>
          <a:p>
            <a:pPr lvl="1"/>
            <a:endParaRPr lang="en-US" altLang="en-US" dirty="0"/>
          </a:p>
          <a:p>
            <a:r>
              <a:rPr lang="en-US" altLang="en-US" dirty="0"/>
              <a:t>Previously, higher-level modules depend on lower-level modules</a:t>
            </a:r>
          </a:p>
          <a:p>
            <a:pPr lvl="1"/>
            <a:r>
              <a:rPr lang="en-US" altLang="en-US" dirty="0"/>
              <a:t>Our </a:t>
            </a:r>
            <a:r>
              <a:rPr lang="en-US" altLang="en-US" dirty="0" err="1"/>
              <a:t>PizzaStore</a:t>
            </a:r>
            <a:r>
              <a:rPr lang="en-US" altLang="en-US" dirty="0"/>
              <a:t> class depended on all the different types of Pizza</a:t>
            </a:r>
          </a:p>
          <a:p>
            <a:pPr lvl="1"/>
            <a:endParaRPr lang="en-US" altLang="en-US" dirty="0"/>
          </a:p>
          <a:p>
            <a:r>
              <a:rPr lang="en-US" altLang="en-US" dirty="0"/>
              <a:t>Now, all modules depend on abstractions</a:t>
            </a:r>
          </a:p>
          <a:p>
            <a:pPr lvl="1"/>
            <a:r>
              <a:rPr lang="en-US" altLang="en-US" dirty="0"/>
              <a:t>Both </a:t>
            </a:r>
            <a:r>
              <a:rPr lang="en-US" altLang="en-US" dirty="0" err="1"/>
              <a:t>PizzaStore</a:t>
            </a:r>
            <a:r>
              <a:rPr lang="en-US" altLang="en-US" dirty="0"/>
              <a:t> and different types of Pizza depend on the Pizza abstract class</a:t>
            </a:r>
          </a:p>
        </p:txBody>
      </p:sp>
      <p:sp>
        <p:nvSpPr>
          <p:cNvPr id="2" name="Title 1">
            <a:extLst>
              <a:ext uri="{FF2B5EF4-FFF2-40B4-BE49-F238E27FC236}">
                <a16:creationId xmlns:a16="http://schemas.microsoft.com/office/drawing/2014/main" id="{7568D3FD-6B8C-8418-29FF-EB225C6476B7}"/>
              </a:ext>
            </a:extLst>
          </p:cNvPr>
          <p:cNvSpPr>
            <a:spLocks noGrp="1"/>
          </p:cNvSpPr>
          <p:nvPr>
            <p:ph type="title"/>
          </p:nvPr>
        </p:nvSpPr>
        <p:spPr/>
        <p:txBody>
          <a:bodyPr/>
          <a:lstStyle/>
          <a:p>
            <a:pPr>
              <a:defRPr/>
            </a:pPr>
            <a:r>
              <a:rPr lang="en-US" dirty="0"/>
              <a:t>Dependency Inversion</a:t>
            </a:r>
            <a:endParaRPr lang="en-SG" dirty="0"/>
          </a:p>
        </p:txBody>
      </p:sp>
      <p:pic>
        <p:nvPicPr>
          <p:cNvPr id="9" name="Audio 8">
            <a:hlinkClick r:id="" action="ppaction://media"/>
            <a:extLst>
              <a:ext uri="{FF2B5EF4-FFF2-40B4-BE49-F238E27FC236}">
                <a16:creationId xmlns:a16="http://schemas.microsoft.com/office/drawing/2014/main" id="{F41B1518-96FD-34FD-F3B0-4E5E55CD85B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2" name="Rectangle 15">
            <a:extLst>
              <a:ext uri="{FF2B5EF4-FFF2-40B4-BE49-F238E27FC236}">
                <a16:creationId xmlns:a16="http://schemas.microsoft.com/office/drawing/2014/main" id="{D562C7E8-868E-0199-FF17-D7BF968B276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6</a:t>
            </a:fld>
            <a:endParaRPr lang="en-US" dirty="0"/>
          </a:p>
        </p:txBody>
      </p:sp>
    </p:spTree>
    <p:custDataLst>
      <p:tags r:id="rId1"/>
    </p:custDataLst>
    <p:extLst>
      <p:ext uri="{BB962C8B-B14F-4D97-AF65-F5344CB8AC3E}">
        <p14:creationId xmlns:p14="http://schemas.microsoft.com/office/powerpoint/2010/main" val="2685898170"/>
      </p:ext>
    </p:extLst>
  </p:cSld>
  <p:clrMapOvr>
    <a:masterClrMapping/>
  </p:clrMapOvr>
  <mc:AlternateContent xmlns:mc="http://schemas.openxmlformats.org/markup-compatibility/2006">
    <mc:Choice xmlns:p14="http://schemas.microsoft.com/office/powerpoint/2010/main" Requires="p14">
      <p:transition spd="slow" advTm="74763">
        <p14:flip dir="l"/>
      </p:transition>
    </mc:Choice>
    <mc:Fallback>
      <p:transition spd="slow" advTm="747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723">
                                            <p:txEl>
                                              <p:pRg st="2" end="2"/>
                                            </p:txEl>
                                          </p:spTgt>
                                        </p:tgtEl>
                                        <p:attrNameLst>
                                          <p:attrName>style.visibility</p:attrName>
                                        </p:attrNameLst>
                                      </p:cBhvr>
                                      <p:to>
                                        <p:strVal val="visible"/>
                                      </p:to>
                                    </p:set>
                                    <p:animEffect transition="in" filter="fade">
                                      <p:cBhvr>
                                        <p:cTn id="16" dur="500"/>
                                        <p:tgtEl>
                                          <p:spTgt spid="3072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animEffect transition="in" filter="fade">
                                      <p:cBhvr>
                                        <p:cTn id="19" dur="500"/>
                                        <p:tgtEl>
                                          <p:spTgt spid="3072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23">
                                            <p:txEl>
                                              <p:pRg st="5" end="5"/>
                                            </p:txEl>
                                          </p:spTgt>
                                        </p:tgtEl>
                                        <p:attrNameLst>
                                          <p:attrName>style.visibility</p:attrName>
                                        </p:attrNameLst>
                                      </p:cBhvr>
                                      <p:to>
                                        <p:strVal val="visible"/>
                                      </p:to>
                                    </p:set>
                                    <p:animEffect transition="in" filter="fade">
                                      <p:cBhvr>
                                        <p:cTn id="24" dur="500"/>
                                        <p:tgtEl>
                                          <p:spTgt spid="3072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animEffect transition="in" filter="fade">
                                      <p:cBhvr>
                                        <p:cTn id="27" dur="500"/>
                                        <p:tgtEl>
                                          <p:spTgt spid="30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554BD-E533-E751-E613-29F5A38B4E4F}"/>
              </a:ext>
            </a:extLst>
          </p:cNvPr>
          <p:cNvSpPr>
            <a:spLocks noGrp="1"/>
          </p:cNvSpPr>
          <p:nvPr>
            <p:ph type="title"/>
          </p:nvPr>
        </p:nvSpPr>
        <p:spPr/>
        <p:txBody>
          <a:bodyPr/>
          <a:lstStyle/>
          <a:p>
            <a:r>
              <a:rPr lang="en-US" dirty="0"/>
              <a:t>Design Guidelines for DIP</a:t>
            </a:r>
            <a:endParaRPr lang="en-GB" dirty="0"/>
          </a:p>
        </p:txBody>
      </p:sp>
      <p:sp>
        <p:nvSpPr>
          <p:cNvPr id="3" name="Content Placeholder 2">
            <a:extLst>
              <a:ext uri="{FF2B5EF4-FFF2-40B4-BE49-F238E27FC236}">
                <a16:creationId xmlns:a16="http://schemas.microsoft.com/office/drawing/2014/main" id="{D2CAF030-3139-00D7-C044-9B9845577B33}"/>
              </a:ext>
            </a:extLst>
          </p:cNvPr>
          <p:cNvSpPr>
            <a:spLocks noGrp="1"/>
          </p:cNvSpPr>
          <p:nvPr>
            <p:ph idx="1"/>
          </p:nvPr>
        </p:nvSpPr>
        <p:spPr/>
        <p:txBody>
          <a:bodyPr/>
          <a:lstStyle/>
          <a:p>
            <a:r>
              <a:rPr lang="en-US" dirty="0"/>
              <a:t>No variable should hold a reference to a concrete </a:t>
            </a:r>
            <a:r>
              <a:rPr lang="en-US" dirty="0" err="1"/>
              <a:t>clas</a:t>
            </a:r>
            <a:r>
              <a:rPr lang="en-GB" dirty="0"/>
              <a:t>s</a:t>
            </a:r>
          </a:p>
          <a:p>
            <a:pPr lvl="1"/>
            <a:r>
              <a:rPr lang="en-GB" dirty="0"/>
              <a:t>Avoid using “new”</a:t>
            </a:r>
          </a:p>
          <a:p>
            <a:r>
              <a:rPr lang="en-GB" dirty="0"/>
              <a:t>No class should derive from a concrete class</a:t>
            </a:r>
          </a:p>
          <a:p>
            <a:pPr lvl="1"/>
            <a:r>
              <a:rPr lang="en-GB" dirty="0"/>
              <a:t>Derive from an abstraction (abstract class or interface) instead</a:t>
            </a:r>
          </a:p>
          <a:p>
            <a:r>
              <a:rPr lang="en-GB" dirty="0"/>
              <a:t>No method should override an implemented method of any base class</a:t>
            </a:r>
          </a:p>
          <a:p>
            <a:pPr lvl="1"/>
            <a:r>
              <a:rPr lang="en-GB" dirty="0"/>
              <a:t>Implemented methods should be inherited by all subclasses</a:t>
            </a:r>
            <a:endParaRPr lang="en-US" dirty="0"/>
          </a:p>
        </p:txBody>
      </p:sp>
      <p:sp>
        <p:nvSpPr>
          <p:cNvPr id="4" name="Slide Number Placeholder 3">
            <a:extLst>
              <a:ext uri="{FF2B5EF4-FFF2-40B4-BE49-F238E27FC236}">
                <a16:creationId xmlns:a16="http://schemas.microsoft.com/office/drawing/2014/main" id="{25F6AE36-F301-8F6F-C756-FA3756FBD1EB}"/>
              </a:ext>
            </a:extLst>
          </p:cNvPr>
          <p:cNvSpPr>
            <a:spLocks noGrp="1"/>
          </p:cNvSpPr>
          <p:nvPr>
            <p:ph type="sldNum" sz="quarter" idx="4"/>
          </p:nvPr>
        </p:nvSpPr>
        <p:spPr/>
        <p:txBody>
          <a:bodyPr/>
          <a:lstStyle/>
          <a:p>
            <a:pPr>
              <a:defRPr/>
            </a:pPr>
            <a:r>
              <a:rPr lang="en-US"/>
              <a:t>  Lecture </a:t>
            </a:r>
            <a:r>
              <a:rPr lang="en-US">
                <a:solidFill>
                  <a:srgbClr val="FF0000"/>
                </a:solidFill>
              </a:rPr>
              <a:t>6.2</a:t>
            </a:r>
            <a:br>
              <a:rPr lang="en-US"/>
            </a:br>
            <a:r>
              <a:rPr lang="en-US"/>
              <a:t> Slide </a:t>
            </a:r>
            <a:fld id="{FF9B6805-2258-4A0A-A38F-E119E90B2031}" type="slidenum">
              <a:rPr lang="en-US" smtClean="0"/>
              <a:pPr>
                <a:defRPr/>
              </a:pPr>
              <a:t>7</a:t>
            </a:fld>
            <a:endParaRPr lang="en-US" dirty="0"/>
          </a:p>
        </p:txBody>
      </p:sp>
      <p:pic>
        <p:nvPicPr>
          <p:cNvPr id="11" name="Audio 10">
            <a:hlinkClick r:id="" action="ppaction://media"/>
            <a:extLst>
              <a:ext uri="{FF2B5EF4-FFF2-40B4-BE49-F238E27FC236}">
                <a16:creationId xmlns:a16="http://schemas.microsoft.com/office/drawing/2014/main" id="{DEBF9A61-AA75-9548-0985-2CC0F049563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851716959"/>
      </p:ext>
    </p:extLst>
  </p:cSld>
  <p:clrMapOvr>
    <a:masterClrMapping/>
  </p:clrMapOvr>
  <mc:AlternateContent xmlns:mc="http://schemas.openxmlformats.org/markup-compatibility/2006">
    <mc:Choice xmlns:p14="http://schemas.microsoft.com/office/powerpoint/2010/main" Requires="p14">
      <p:transition spd="slow" advTm="94909">
        <p14:flip dir="l"/>
      </p:transition>
    </mc:Choice>
    <mc:Fallback>
      <p:transition spd="slow" advTm="949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3A29-532A-5BFA-783A-E5F9712FE663}"/>
              </a:ext>
            </a:extLst>
          </p:cNvPr>
          <p:cNvSpPr>
            <a:spLocks noGrp="1"/>
          </p:cNvSpPr>
          <p:nvPr>
            <p:ph type="title"/>
          </p:nvPr>
        </p:nvSpPr>
        <p:spPr/>
        <p:txBody>
          <a:bodyPr/>
          <a:lstStyle/>
          <a:p>
            <a:r>
              <a:rPr lang="en-US" dirty="0"/>
              <a:t>New Requirement for </a:t>
            </a:r>
            <a:r>
              <a:rPr lang="en-US" dirty="0" err="1"/>
              <a:t>PizzaHot</a:t>
            </a:r>
            <a:endParaRPr lang="en-GB" dirty="0"/>
          </a:p>
        </p:txBody>
      </p:sp>
      <p:sp>
        <p:nvSpPr>
          <p:cNvPr id="3" name="Content Placeholder 2">
            <a:extLst>
              <a:ext uri="{FF2B5EF4-FFF2-40B4-BE49-F238E27FC236}">
                <a16:creationId xmlns:a16="http://schemas.microsoft.com/office/drawing/2014/main" id="{A672DE5E-BA61-716A-DB65-74B470E067E3}"/>
              </a:ext>
            </a:extLst>
          </p:cNvPr>
          <p:cNvSpPr>
            <a:spLocks noGrp="1"/>
          </p:cNvSpPr>
          <p:nvPr>
            <p:ph idx="1"/>
          </p:nvPr>
        </p:nvSpPr>
        <p:spPr/>
        <p:txBody>
          <a:bodyPr/>
          <a:lstStyle/>
          <a:p>
            <a:r>
              <a:rPr lang="en-US" dirty="0"/>
              <a:t>In our current design, ingredients like dough, sauce and toppings are represented by strings in the Pizza class</a:t>
            </a:r>
          </a:p>
          <a:p>
            <a:endParaRPr lang="en-US" dirty="0"/>
          </a:p>
          <a:p>
            <a:r>
              <a:rPr lang="en-US" dirty="0"/>
              <a:t>New requirement: </a:t>
            </a:r>
            <a:r>
              <a:rPr lang="en-US" dirty="0" err="1"/>
              <a:t>PizzaHot</a:t>
            </a:r>
            <a:r>
              <a:rPr lang="en-US" dirty="0"/>
              <a:t> wants to store information on their high-quality ingredients</a:t>
            </a:r>
          </a:p>
          <a:p>
            <a:pPr lvl="1"/>
            <a:r>
              <a:rPr lang="en-US" dirty="0"/>
              <a:t>Represent these ingredients as classes instead</a:t>
            </a:r>
            <a:endParaRPr lang="en-GB" dirty="0"/>
          </a:p>
        </p:txBody>
      </p:sp>
      <p:sp>
        <p:nvSpPr>
          <p:cNvPr id="4" name="Slide Number Placeholder 3">
            <a:extLst>
              <a:ext uri="{FF2B5EF4-FFF2-40B4-BE49-F238E27FC236}">
                <a16:creationId xmlns:a16="http://schemas.microsoft.com/office/drawing/2014/main" id="{732C437E-847A-2084-564A-AE0C09059E60}"/>
              </a:ext>
            </a:extLst>
          </p:cNvPr>
          <p:cNvSpPr>
            <a:spLocks noGrp="1"/>
          </p:cNvSpPr>
          <p:nvPr>
            <p:ph type="sldNum" sz="quarter" idx="4"/>
          </p:nvPr>
        </p:nvSpPr>
        <p:spPr/>
        <p:txBody>
          <a:bodyPr/>
          <a:lstStyle/>
          <a:p>
            <a:pPr>
              <a:defRPr/>
            </a:pPr>
            <a:r>
              <a:rPr lang="en-US"/>
              <a:t>  Lecture </a:t>
            </a:r>
            <a:r>
              <a:rPr lang="en-US">
                <a:solidFill>
                  <a:srgbClr val="FF0000"/>
                </a:solidFill>
              </a:rPr>
              <a:t>6.2</a:t>
            </a:r>
            <a:br>
              <a:rPr lang="en-US"/>
            </a:br>
            <a:r>
              <a:rPr lang="en-US"/>
              <a:t> Slide </a:t>
            </a:r>
            <a:fld id="{FF9B6805-2258-4A0A-A38F-E119E90B2031}" type="slidenum">
              <a:rPr lang="en-US" smtClean="0"/>
              <a:pPr>
                <a:defRPr/>
              </a:pPr>
              <a:t>8</a:t>
            </a:fld>
            <a:endParaRPr lang="en-US" dirty="0"/>
          </a:p>
        </p:txBody>
      </p:sp>
      <p:pic>
        <p:nvPicPr>
          <p:cNvPr id="7" name="Audio 6">
            <a:hlinkClick r:id="" action="ppaction://media"/>
            <a:extLst>
              <a:ext uri="{FF2B5EF4-FFF2-40B4-BE49-F238E27FC236}">
                <a16:creationId xmlns:a16="http://schemas.microsoft.com/office/drawing/2014/main" id="{F97BDA9B-3406-09C1-011A-0EA52030D36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150267879"/>
      </p:ext>
    </p:extLst>
  </p:cSld>
  <p:clrMapOvr>
    <a:masterClrMapping/>
  </p:clrMapOvr>
  <mc:AlternateContent xmlns:mc="http://schemas.openxmlformats.org/markup-compatibility/2006">
    <mc:Choice xmlns:p14="http://schemas.microsoft.com/office/powerpoint/2010/main" Requires="p14">
      <p:transition spd="slow" advTm="40150">
        <p14:flip dir="l"/>
      </p:transition>
    </mc:Choice>
    <mc:Fallback>
      <p:transition spd="slow" advTm="401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79651-962A-0888-0BCE-FA1CD618C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FB1EC-D224-A760-4363-B9E7128BA036}"/>
              </a:ext>
            </a:extLst>
          </p:cNvPr>
          <p:cNvSpPr>
            <a:spLocks noGrp="1"/>
          </p:cNvSpPr>
          <p:nvPr>
            <p:ph type="title"/>
          </p:nvPr>
        </p:nvSpPr>
        <p:spPr/>
        <p:txBody>
          <a:bodyPr/>
          <a:lstStyle/>
          <a:p>
            <a:pPr>
              <a:defRPr/>
            </a:pPr>
            <a:r>
              <a:rPr lang="en-US" dirty="0"/>
              <a:t>Recall: Pizza Abstract Class</a:t>
            </a:r>
            <a:endParaRPr lang="en-SG" dirty="0"/>
          </a:p>
        </p:txBody>
      </p:sp>
      <p:sp>
        <p:nvSpPr>
          <p:cNvPr id="28676" name="Content Placeholder 2">
            <a:extLst>
              <a:ext uri="{FF2B5EF4-FFF2-40B4-BE49-F238E27FC236}">
                <a16:creationId xmlns:a16="http://schemas.microsoft.com/office/drawing/2014/main" id="{98023C1E-02E1-3BA0-2601-F0ABA600A878}"/>
              </a:ext>
            </a:extLst>
          </p:cNvPr>
          <p:cNvSpPr>
            <a:spLocks noGrp="1"/>
          </p:cNvSpPr>
          <p:nvPr>
            <p:ph idx="1"/>
          </p:nvPr>
        </p:nvSpPr>
        <p:spPr>
          <a:xfrm>
            <a:off x="388018" y="762000"/>
            <a:ext cx="8496300" cy="5029200"/>
          </a:xfrm>
        </p:spPr>
        <p:txBody>
          <a:bodyPr/>
          <a:lstStyle/>
          <a:p>
            <a:pPr marL="0" indent="0">
              <a:buNone/>
            </a:pPr>
            <a:r>
              <a:rPr lang="en-US" altLang="en-US" sz="2000" dirty="0">
                <a:latin typeface="Courier" pitchFamily="49" charset="0"/>
              </a:rPr>
              <a:t>public abstract class Pizza {</a:t>
            </a:r>
          </a:p>
          <a:p>
            <a:pPr marL="0" indent="0">
              <a:buNone/>
            </a:pPr>
            <a:r>
              <a:rPr lang="en-US" altLang="en-US" sz="2000" dirty="0">
                <a:latin typeface="Courier" pitchFamily="49" charset="0"/>
              </a:rPr>
              <a:t>    protected string name;</a:t>
            </a:r>
          </a:p>
          <a:p>
            <a:pPr marL="0" indent="0">
              <a:buNone/>
            </a:pPr>
            <a:r>
              <a:rPr lang="en-US" altLang="en-US" sz="2000" dirty="0">
                <a:latin typeface="Courier" pitchFamily="49" charset="0"/>
              </a:rPr>
              <a:t>    protected string dough;</a:t>
            </a:r>
          </a:p>
          <a:p>
            <a:pPr marL="0" indent="0">
              <a:buNone/>
            </a:pPr>
            <a:r>
              <a:rPr lang="en-US" altLang="en-US" sz="2000" dirty="0">
                <a:latin typeface="Courier" pitchFamily="49" charset="0"/>
              </a:rPr>
              <a:t>    protected string sauce;</a:t>
            </a:r>
          </a:p>
          <a:p>
            <a:pPr marL="0" indent="0">
              <a:buNone/>
            </a:pPr>
            <a:r>
              <a:rPr lang="en-US" altLang="en-US" sz="2000" dirty="0">
                <a:latin typeface="Courier" pitchFamily="49" charset="0"/>
              </a:rPr>
              <a:t>    protected List&lt;string&gt; toppings = </a:t>
            </a:r>
          </a:p>
          <a:p>
            <a:pPr marL="0" indent="0">
              <a:buNone/>
            </a:pPr>
            <a:r>
              <a:rPr lang="en-US" altLang="en-US" sz="2000" dirty="0">
                <a:latin typeface="Courier" pitchFamily="49" charset="0"/>
              </a:rPr>
              <a:t>        new List&lt;string&gt;();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void prepare()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($"Preparing {name}");</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($"Tossing dough: {dough}");</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($"Adding sauce: {sauce}");</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("Adding toppings:");</a:t>
            </a:r>
          </a:p>
          <a:p>
            <a:pPr marL="0" indent="0">
              <a:buNone/>
            </a:pPr>
            <a:r>
              <a:rPr lang="en-US" altLang="en-US" sz="2000" dirty="0">
                <a:latin typeface="Courier" pitchFamily="49" charset="0"/>
              </a:rPr>
              <a:t>        foreach (string topping in toppings)</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 {topping}");</a:t>
            </a:r>
          </a:p>
          <a:p>
            <a:pPr marL="0" indent="0">
              <a:buNone/>
            </a:pPr>
            <a:r>
              <a:rPr lang="en-US" altLang="en-US" sz="2000" dirty="0">
                <a:latin typeface="Courier" pitchFamily="49" charset="0"/>
              </a:rPr>
              <a:t>    }</a:t>
            </a:r>
          </a:p>
        </p:txBody>
      </p:sp>
      <p:sp>
        <p:nvSpPr>
          <p:cNvPr id="3" name="Rectangle 2">
            <a:extLst>
              <a:ext uri="{FF2B5EF4-FFF2-40B4-BE49-F238E27FC236}">
                <a16:creationId xmlns:a16="http://schemas.microsoft.com/office/drawing/2014/main" id="{F54A721B-6794-6900-7B0C-05CBAF4791F1}"/>
              </a:ext>
            </a:extLst>
          </p:cNvPr>
          <p:cNvSpPr/>
          <p:nvPr/>
        </p:nvSpPr>
        <p:spPr bwMode="auto">
          <a:xfrm>
            <a:off x="990600" y="1564827"/>
            <a:ext cx="5257800" cy="140697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ight Brace 3">
            <a:extLst>
              <a:ext uri="{FF2B5EF4-FFF2-40B4-BE49-F238E27FC236}">
                <a16:creationId xmlns:a16="http://schemas.microsoft.com/office/drawing/2014/main" id="{02199156-1D9C-B23B-9CC2-CD95BC241D6B}"/>
              </a:ext>
            </a:extLst>
          </p:cNvPr>
          <p:cNvSpPr>
            <a:spLocks/>
          </p:cNvSpPr>
          <p:nvPr/>
        </p:nvSpPr>
        <p:spPr bwMode="auto">
          <a:xfrm>
            <a:off x="6370452" y="1564827"/>
            <a:ext cx="182747" cy="1406974"/>
          </a:xfrm>
          <a:prstGeom prst="rightBrace">
            <a:avLst>
              <a:gd name="adj1" fmla="val 8329"/>
              <a:gd name="adj2" fmla="val 50000"/>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5" name="TextBox 4">
            <a:extLst>
              <a:ext uri="{FF2B5EF4-FFF2-40B4-BE49-F238E27FC236}">
                <a16:creationId xmlns:a16="http://schemas.microsoft.com/office/drawing/2014/main" id="{F0D729C8-B6A0-6742-6251-CF7CBB8C2956}"/>
              </a:ext>
            </a:extLst>
          </p:cNvPr>
          <p:cNvSpPr txBox="1">
            <a:spLocks noChangeArrowheads="1"/>
          </p:cNvSpPr>
          <p:nvPr/>
        </p:nvSpPr>
        <p:spPr bwMode="auto">
          <a:xfrm>
            <a:off x="6667230" y="1828800"/>
            <a:ext cx="1781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solidFill>
                  <a:srgbClr val="FF0000"/>
                </a:solidFill>
                <a:latin typeface="Verdana" panose="020B0604030504040204" pitchFamily="34" charset="0"/>
              </a:rPr>
              <a:t>We want to replace string with classes</a:t>
            </a:r>
            <a:endParaRPr kumimoji="0" lang="en-SG" altLang="en-US" sz="1600" b="0" dirty="0">
              <a:solidFill>
                <a:srgbClr val="FF0000"/>
              </a:solidFill>
              <a:latin typeface="Verdana" panose="020B0604030504040204" pitchFamily="34" charset="0"/>
            </a:endParaRPr>
          </a:p>
        </p:txBody>
      </p:sp>
      <p:cxnSp>
        <p:nvCxnSpPr>
          <p:cNvPr id="8" name="Straight Arrow Connector 7">
            <a:extLst>
              <a:ext uri="{FF2B5EF4-FFF2-40B4-BE49-F238E27FC236}">
                <a16:creationId xmlns:a16="http://schemas.microsoft.com/office/drawing/2014/main" id="{1D9FCE47-A1EE-606D-FD0D-D98F272A8698}"/>
              </a:ext>
            </a:extLst>
          </p:cNvPr>
          <p:cNvCxnSpPr/>
          <p:nvPr/>
        </p:nvCxnSpPr>
        <p:spPr bwMode="auto">
          <a:xfrm flipH="1">
            <a:off x="4800600" y="3245462"/>
            <a:ext cx="567489" cy="183538"/>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9" name="TextBox 8">
            <a:extLst>
              <a:ext uri="{FF2B5EF4-FFF2-40B4-BE49-F238E27FC236}">
                <a16:creationId xmlns:a16="http://schemas.microsoft.com/office/drawing/2014/main" id="{53BC2BFE-6EB8-08D0-5799-90D39222808E}"/>
              </a:ext>
            </a:extLst>
          </p:cNvPr>
          <p:cNvSpPr txBox="1">
            <a:spLocks noChangeArrowheads="1"/>
          </p:cNvSpPr>
          <p:nvPr/>
        </p:nvSpPr>
        <p:spPr bwMode="auto">
          <a:xfrm>
            <a:off x="5368089" y="3048001"/>
            <a:ext cx="316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solidFill>
                  <a:srgbClr val="FF0000"/>
                </a:solidFill>
                <a:latin typeface="Verdana" panose="020B0604030504040204" pitchFamily="34" charset="0"/>
              </a:rPr>
              <a:t>We make prepare() abstract</a:t>
            </a:r>
            <a:endParaRPr kumimoji="0" lang="en-SG" altLang="en-US" sz="1600" b="0" dirty="0">
              <a:solidFill>
                <a:srgbClr val="FF0000"/>
              </a:solidFill>
              <a:latin typeface="Verdana" panose="020B0604030504040204" pitchFamily="34" charset="0"/>
            </a:endParaRPr>
          </a:p>
        </p:txBody>
      </p:sp>
      <p:pic>
        <p:nvPicPr>
          <p:cNvPr id="24" name="Audio 23">
            <a:hlinkClick r:id="" action="ppaction://media"/>
            <a:extLst>
              <a:ext uri="{FF2B5EF4-FFF2-40B4-BE49-F238E27FC236}">
                <a16:creationId xmlns:a16="http://schemas.microsoft.com/office/drawing/2014/main" id="{D27BFA9D-2DBA-0AA7-430E-DDCC8A3DD8D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27" name="Rectangle 15">
            <a:extLst>
              <a:ext uri="{FF2B5EF4-FFF2-40B4-BE49-F238E27FC236}">
                <a16:creationId xmlns:a16="http://schemas.microsoft.com/office/drawing/2014/main" id="{5A22650F-6BCD-DC9C-4D5A-EAF48B5DAB8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6.2</a:t>
            </a:r>
            <a:br>
              <a:rPr lang="en-US" dirty="0"/>
            </a:br>
            <a:r>
              <a:rPr lang="en-US" dirty="0"/>
              <a:t> Slide </a:t>
            </a:r>
            <a:fld id="{FF9B6805-2258-4A0A-A38F-E119E90B2031}" type="slidenum">
              <a:rPr lang="en-US" smtClean="0"/>
              <a:pPr>
                <a:defRPr/>
              </a:pPr>
              <a:t>9</a:t>
            </a:fld>
            <a:endParaRPr lang="en-US" dirty="0"/>
          </a:p>
        </p:txBody>
      </p:sp>
    </p:spTree>
    <p:custDataLst>
      <p:tags r:id="rId1"/>
    </p:custDataLst>
    <p:extLst>
      <p:ext uri="{BB962C8B-B14F-4D97-AF65-F5344CB8AC3E}">
        <p14:creationId xmlns:p14="http://schemas.microsoft.com/office/powerpoint/2010/main" val="2480443645"/>
      </p:ext>
    </p:extLst>
  </p:cSld>
  <p:clrMapOvr>
    <a:masterClrMapping/>
  </p:clrMapOvr>
  <mc:AlternateContent xmlns:mc="http://schemas.openxmlformats.org/markup-compatibility/2006">
    <mc:Choice xmlns:p14="http://schemas.microsoft.com/office/powerpoint/2010/main" Requires="p14">
      <p:transition spd="slow" advTm="27992">
        <p14:flip dir="l"/>
      </p:transition>
    </mc:Choice>
    <mc:Fallback>
      <p:transition spd="slow" advTm="279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righ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4"/>
                </p:tgtEl>
              </p:cMediaNode>
            </p:audio>
          </p:childTnLst>
        </p:cTn>
      </p:par>
    </p:tnLst>
    <p:bldLst>
      <p:bldP spid="3" grpId="0" animBg="1"/>
      <p:bldP spid="4" grpId="0" animBg="1"/>
      <p:bldP spid="5"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1|13.4"/>
</p:tagLst>
</file>

<file path=ppt/tags/tag10.xml><?xml version="1.0" encoding="utf-8"?>
<p:tagLst xmlns:a="http://schemas.openxmlformats.org/drawingml/2006/main" xmlns:r="http://schemas.openxmlformats.org/officeDocument/2006/relationships" xmlns:p="http://schemas.openxmlformats.org/presentationml/2006/main">
  <p:tag name="TIMING" val="|10.6"/>
</p:tagLst>
</file>

<file path=ppt/tags/tag11.xml><?xml version="1.0" encoding="utf-8"?>
<p:tagLst xmlns:a="http://schemas.openxmlformats.org/drawingml/2006/main" xmlns:r="http://schemas.openxmlformats.org/officeDocument/2006/relationships" xmlns:p="http://schemas.openxmlformats.org/presentationml/2006/main">
  <p:tag name="TIMING" val="|23.4|6.9"/>
</p:tagLst>
</file>

<file path=ppt/tags/tag12.xml><?xml version="1.0" encoding="utf-8"?>
<p:tagLst xmlns:a="http://schemas.openxmlformats.org/drawingml/2006/main" xmlns:r="http://schemas.openxmlformats.org/officeDocument/2006/relationships" xmlns:p="http://schemas.openxmlformats.org/presentationml/2006/main">
  <p:tag name="TIMING" val="|9.6|11.4|13.3|4.9"/>
</p:tagLst>
</file>

<file path=ppt/tags/tag13.xml><?xml version="1.0" encoding="utf-8"?>
<p:tagLst xmlns:a="http://schemas.openxmlformats.org/drawingml/2006/main" xmlns:r="http://schemas.openxmlformats.org/officeDocument/2006/relationships" xmlns:p="http://schemas.openxmlformats.org/presentationml/2006/main">
  <p:tag name="TIMING" val="|5.9|7.2|10.3|7.5"/>
</p:tagLst>
</file>

<file path=ppt/tags/tag14.xml><?xml version="1.0" encoding="utf-8"?>
<p:tagLst xmlns:a="http://schemas.openxmlformats.org/drawingml/2006/main" xmlns:r="http://schemas.openxmlformats.org/officeDocument/2006/relationships" xmlns:p="http://schemas.openxmlformats.org/presentationml/2006/main">
  <p:tag name="TIMING" val="|4.9|8|9.1"/>
</p:tagLst>
</file>

<file path=ppt/tags/tag15.xml><?xml version="1.0" encoding="utf-8"?>
<p:tagLst xmlns:a="http://schemas.openxmlformats.org/drawingml/2006/main" xmlns:r="http://schemas.openxmlformats.org/officeDocument/2006/relationships" xmlns:p="http://schemas.openxmlformats.org/presentationml/2006/main">
  <p:tag name="TIMING" val="|5.3|4.7|11.1|11.5|2.8|10.4|19|8.4"/>
</p:tagLst>
</file>

<file path=ppt/tags/tag16.xml><?xml version="1.0" encoding="utf-8"?>
<p:tagLst xmlns:a="http://schemas.openxmlformats.org/drawingml/2006/main" xmlns:r="http://schemas.openxmlformats.org/officeDocument/2006/relationships" xmlns:p="http://schemas.openxmlformats.org/presentationml/2006/main">
  <p:tag name="TIMING" val="|18.7|5.2|13.5"/>
</p:tagLst>
</file>

<file path=ppt/tags/tag17.xml><?xml version="1.0" encoding="utf-8"?>
<p:tagLst xmlns:a="http://schemas.openxmlformats.org/drawingml/2006/main" xmlns:r="http://schemas.openxmlformats.org/officeDocument/2006/relationships" xmlns:p="http://schemas.openxmlformats.org/presentationml/2006/main">
  <p:tag name="TIMING" val="|22.1"/>
</p:tagLst>
</file>

<file path=ppt/tags/tag18.xml><?xml version="1.0" encoding="utf-8"?>
<p:tagLst xmlns:a="http://schemas.openxmlformats.org/drawingml/2006/main" xmlns:r="http://schemas.openxmlformats.org/officeDocument/2006/relationships" xmlns:p="http://schemas.openxmlformats.org/presentationml/2006/main">
  <p:tag name="TIMING" val="|4.8|7.3|8.9|7.3|19.4"/>
</p:tagLst>
</file>

<file path=ppt/tags/tag19.xml><?xml version="1.0" encoding="utf-8"?>
<p:tagLst xmlns:a="http://schemas.openxmlformats.org/drawingml/2006/main" xmlns:r="http://schemas.openxmlformats.org/officeDocument/2006/relationships" xmlns:p="http://schemas.openxmlformats.org/presentationml/2006/main">
  <p:tag name="TIMING" val="|7|11.3|10.4|8.8|16.4"/>
</p:tagLst>
</file>

<file path=ppt/tags/tag2.xml><?xml version="1.0" encoding="utf-8"?>
<p:tagLst xmlns:a="http://schemas.openxmlformats.org/drawingml/2006/main" xmlns:r="http://schemas.openxmlformats.org/officeDocument/2006/relationships" xmlns:p="http://schemas.openxmlformats.org/presentationml/2006/main">
  <p:tag name="TIMING" val="|10.7|13.7|14.6"/>
</p:tagLst>
</file>

<file path=ppt/tags/tag20.xml><?xml version="1.0" encoding="utf-8"?>
<p:tagLst xmlns:a="http://schemas.openxmlformats.org/drawingml/2006/main" xmlns:r="http://schemas.openxmlformats.org/officeDocument/2006/relationships" xmlns:p="http://schemas.openxmlformats.org/presentationml/2006/main">
  <p:tag name="TIMING" val="|5.7|7|5.8|4.7"/>
</p:tagLst>
</file>

<file path=ppt/tags/tag21.xml><?xml version="1.0" encoding="utf-8"?>
<p:tagLst xmlns:a="http://schemas.openxmlformats.org/drawingml/2006/main" xmlns:r="http://schemas.openxmlformats.org/officeDocument/2006/relationships" xmlns:p="http://schemas.openxmlformats.org/presentationml/2006/main">
  <p:tag name="TIMING" val="|5.8|6.1|11.8|16.1"/>
</p:tagLst>
</file>

<file path=ppt/tags/tag22.xml><?xml version="1.0" encoding="utf-8"?>
<p:tagLst xmlns:a="http://schemas.openxmlformats.org/drawingml/2006/main" xmlns:r="http://schemas.openxmlformats.org/officeDocument/2006/relationships" xmlns:p="http://schemas.openxmlformats.org/presentationml/2006/main">
  <p:tag name="TIMING" val="|7.9|23.7|6.5"/>
</p:tagLst>
</file>

<file path=ppt/tags/tag23.xml><?xml version="1.0" encoding="utf-8"?>
<p:tagLst xmlns:a="http://schemas.openxmlformats.org/drawingml/2006/main" xmlns:r="http://schemas.openxmlformats.org/officeDocument/2006/relationships" xmlns:p="http://schemas.openxmlformats.org/presentationml/2006/main">
  <p:tag name="TIMING" val="|10.8|10.3|18.3"/>
</p:tagLst>
</file>

<file path=ppt/tags/tag24.xml><?xml version="1.0" encoding="utf-8"?>
<p:tagLst xmlns:a="http://schemas.openxmlformats.org/drawingml/2006/main" xmlns:r="http://schemas.openxmlformats.org/officeDocument/2006/relationships" xmlns:p="http://schemas.openxmlformats.org/presentationml/2006/main">
  <p:tag name="TIMING" val="|29.1|6|17"/>
</p:tagLst>
</file>

<file path=ppt/tags/tag25.xml><?xml version="1.0" encoding="utf-8"?>
<p:tagLst xmlns:a="http://schemas.openxmlformats.org/drawingml/2006/main" xmlns:r="http://schemas.openxmlformats.org/officeDocument/2006/relationships" xmlns:p="http://schemas.openxmlformats.org/presentationml/2006/main">
  <p:tag name="TIMING" val="|21.9"/>
</p:tagLst>
</file>

<file path=ppt/tags/tag3.xml><?xml version="1.0" encoding="utf-8"?>
<p:tagLst xmlns:a="http://schemas.openxmlformats.org/drawingml/2006/main" xmlns:r="http://schemas.openxmlformats.org/officeDocument/2006/relationships" xmlns:p="http://schemas.openxmlformats.org/presentationml/2006/main">
  <p:tag name="TIMING" val="|13.7"/>
</p:tagLst>
</file>

<file path=ppt/tags/tag4.xml><?xml version="1.0" encoding="utf-8"?>
<p:tagLst xmlns:a="http://schemas.openxmlformats.org/drawingml/2006/main" xmlns:r="http://schemas.openxmlformats.org/officeDocument/2006/relationships" xmlns:p="http://schemas.openxmlformats.org/presentationml/2006/main">
  <p:tag name="TIMING" val="|13.4|5.8|38.9"/>
</p:tagLst>
</file>

<file path=ppt/tags/tag5.xml><?xml version="1.0" encoding="utf-8"?>
<p:tagLst xmlns:a="http://schemas.openxmlformats.org/drawingml/2006/main" xmlns:r="http://schemas.openxmlformats.org/officeDocument/2006/relationships" xmlns:p="http://schemas.openxmlformats.org/presentationml/2006/main">
  <p:tag name="TIMING" val="|8.9|16.1|15.8"/>
</p:tagLst>
</file>

<file path=ppt/tags/tag6.xml><?xml version="1.0" encoding="utf-8"?>
<p:tagLst xmlns:a="http://schemas.openxmlformats.org/drawingml/2006/main" xmlns:r="http://schemas.openxmlformats.org/officeDocument/2006/relationships" xmlns:p="http://schemas.openxmlformats.org/presentationml/2006/main">
  <p:tag name="TIMING" val="|26.6"/>
</p:tagLst>
</file>

<file path=ppt/tags/tag7.xml><?xml version="1.0" encoding="utf-8"?>
<p:tagLst xmlns:a="http://schemas.openxmlformats.org/drawingml/2006/main" xmlns:r="http://schemas.openxmlformats.org/officeDocument/2006/relationships" xmlns:p="http://schemas.openxmlformats.org/presentationml/2006/main">
  <p:tag name="TIMING" val="|7.4|2.6|5"/>
</p:tagLst>
</file>

<file path=ppt/tags/tag8.xml><?xml version="1.0" encoding="utf-8"?>
<p:tagLst xmlns:a="http://schemas.openxmlformats.org/drawingml/2006/main" xmlns:r="http://schemas.openxmlformats.org/officeDocument/2006/relationships" xmlns:p="http://schemas.openxmlformats.org/presentationml/2006/main">
  <p:tag name="TIMING" val="|4|9.8|9.6"/>
</p:tagLst>
</file>

<file path=ppt/tags/tag9.xml><?xml version="1.0" encoding="utf-8"?>
<p:tagLst xmlns:a="http://schemas.openxmlformats.org/drawingml/2006/main" xmlns:r="http://schemas.openxmlformats.org/officeDocument/2006/relationships" xmlns:p="http://schemas.openxmlformats.org/presentationml/2006/main">
  <p:tag name="TIMING" val="|20.1"/>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12443</TotalTime>
  <Words>4952</Words>
  <Application>Microsoft Office PowerPoint</Application>
  <PresentationFormat>On-screen Show (4:3)</PresentationFormat>
  <Paragraphs>340</Paragraphs>
  <Slides>28</Slides>
  <Notes>28</Notes>
  <HiddenSlides>0</HiddenSlides>
  <MMClips>28</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9" baseType="lpstr">
      <vt:lpstr>Courier</vt:lpstr>
      <vt:lpstr>Arial</vt:lpstr>
      <vt:lpstr>Arial Narrow</vt:lpstr>
      <vt:lpstr>Calibri</vt:lpstr>
      <vt:lpstr>Cavolini</vt:lpstr>
      <vt:lpstr>Courier New</vt:lpstr>
      <vt:lpstr>Tahoma</vt:lpstr>
      <vt:lpstr>Verdana</vt:lpstr>
      <vt:lpstr>Wingdings</vt:lpstr>
      <vt:lpstr>Contport</vt:lpstr>
      <vt:lpstr>Clip</vt:lpstr>
      <vt:lpstr>PowerPoint Presentation</vt:lpstr>
      <vt:lpstr>Very Dependent PizzaStore Class</vt:lpstr>
      <vt:lpstr>Object Dependencies</vt:lpstr>
      <vt:lpstr>Let’s Apply a Design Principle</vt:lpstr>
      <vt:lpstr>Using Factory Method</vt:lpstr>
      <vt:lpstr>Dependency Inversion</vt:lpstr>
      <vt:lpstr>Design Guidelines for DIP</vt:lpstr>
      <vt:lpstr>New Requirement for PizzaHot</vt:lpstr>
      <vt:lpstr>Recall: Pizza Abstract Class</vt:lpstr>
      <vt:lpstr>Revised Pizza Class</vt:lpstr>
      <vt:lpstr>Ingredient Factories</vt:lpstr>
      <vt:lpstr>New York Ingredient Factory</vt:lpstr>
      <vt:lpstr>Let’s Make a Pizza</vt:lpstr>
      <vt:lpstr>Let’s Make a Pizza</vt:lpstr>
      <vt:lpstr>Regional PizzaStore Subclasses</vt:lpstr>
      <vt:lpstr>Program Flow</vt:lpstr>
      <vt:lpstr>Let’s Test It</vt:lpstr>
      <vt:lpstr>What Have We Done?</vt:lpstr>
      <vt:lpstr>PowerPoint Presentation</vt:lpstr>
      <vt:lpstr>Definition</vt:lpstr>
      <vt:lpstr>The Abstract Factory Pattern</vt:lpstr>
      <vt:lpstr>Applying Abstract Factory to PizzaHot</vt:lpstr>
      <vt:lpstr>Key Participants</vt:lpstr>
      <vt:lpstr>Key Participants (cont.)</vt:lpstr>
      <vt:lpstr>What Have We Achieved?</vt:lpstr>
      <vt:lpstr>Factory Method vs. Abstract Factory</vt:lpstr>
      <vt:lpstr>Things to Note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429</cp:revision>
  <cp:lastPrinted>2000-08-04T01:42:18Z</cp:lastPrinted>
  <dcterms:created xsi:type="dcterms:W3CDTF">1995-05-28T16:29:18Z</dcterms:created>
  <dcterms:modified xsi:type="dcterms:W3CDTF">2024-10-24T07:46:26Z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2023-01-10T13:07:40Z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07a35fd6-7451-4543-9440-49d0af4445c4</vt:lpwstr>
  </property>
  <property fmtid="{D5CDD505-2E9C-101B-9397-08002B2CF9AE}" pid="8" name="MSIP_Label_30286cb9-b49f-4646-87a5-340028348160_ContentBits">
    <vt:lpwstr>1</vt:lpwstr>
  </property>
</Properties>
</file>